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handoutMasterIdLst>
    <p:handoutMasterId r:id="rId26"/>
  </p:handoutMasterIdLst>
  <p:sldIdLst>
    <p:sldId id="281" r:id="rId5"/>
    <p:sldId id="257"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408" autoAdjust="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448F86A-1340-4F14-84F4-B1B876EF07C8}" type="datetime1">
              <a:rPr lang="cs-CZ" smtClean="0"/>
              <a:t>08.03.2021</a:t>
            </a:fld>
            <a:endParaRPr lang="cs-CZ"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B965AE-3611-4022-8F39-7F4C42BAF2F6}" type="slidenum">
              <a:rPr lang="cs-CZ" smtClean="0"/>
              <a:t>‹#›</a:t>
            </a:fld>
            <a:endParaRPr lang="cs-CZ" dirty="0"/>
          </a:p>
        </p:txBody>
      </p:sp>
    </p:spTree>
    <p:extLst>
      <p:ext uri="{BB962C8B-B14F-4D97-AF65-F5344CB8AC3E}">
        <p14:creationId xmlns:p14="http://schemas.microsoft.com/office/powerpoint/2010/main" val="3657488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6AA5-B880-49C5-B6CE-8A83F14D71B5}" type="datetime1">
              <a:rPr lang="cs-CZ" smtClean="0"/>
              <a:pPr/>
              <a:t>08.03.2021</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0A0A09-6FA2-432A-878F-290AC51C7288}" type="slidenum">
              <a:rPr lang="cs-CZ" noProof="0" smtClean="0"/>
              <a:t>‹#›</a:t>
            </a:fld>
            <a:endParaRPr lang="cs-CZ" noProof="0"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E40A0A09-6FA2-432A-878F-290AC51C7288}" type="slidenum">
              <a:rPr lang="cs-CZ" smtClean="0"/>
              <a:t>1</a:t>
            </a:fld>
            <a:endParaRPr lang="cs-CZ" dirty="0"/>
          </a:p>
        </p:txBody>
      </p:sp>
    </p:spTree>
    <p:extLst>
      <p:ext uri="{BB962C8B-B14F-4D97-AF65-F5344CB8AC3E}">
        <p14:creationId xmlns:p14="http://schemas.microsoft.com/office/powerpoint/2010/main" val="21411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E40A0A09-6FA2-432A-878F-290AC51C7288}" type="slidenum">
              <a:rPr lang="cs-CZ" smtClean="0"/>
              <a:t>2</a:t>
            </a:fld>
            <a:endParaRPr lang="cs-CZ" dirty="0"/>
          </a:p>
        </p:txBody>
      </p:sp>
    </p:spTree>
    <p:extLst>
      <p:ext uri="{BB962C8B-B14F-4D97-AF65-F5344CB8AC3E}">
        <p14:creationId xmlns:p14="http://schemas.microsoft.com/office/powerpoint/2010/main" val="593771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Skupina 6"/>
          <p:cNvGrpSpPr/>
          <p:nvPr/>
        </p:nvGrpSpPr>
        <p:grpSpPr>
          <a:xfrm>
            <a:off x="0" y="0"/>
            <a:ext cx="12192000" cy="6858000"/>
            <a:chOff x="0" y="0"/>
            <a:chExt cx="12192000" cy="6858000"/>
          </a:xfrm>
        </p:grpSpPr>
        <p:sp>
          <p:nvSpPr>
            <p:cNvPr id="9" name="Obdélník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ctrTitle"/>
          </p:nvPr>
        </p:nvSpPr>
        <p:spPr>
          <a:xfrm>
            <a:off x="1154955" y="2099733"/>
            <a:ext cx="8825658" cy="2677648"/>
          </a:xfrm>
        </p:spPr>
        <p:txBody>
          <a:bodyPr rtlCol="0" anchor="b"/>
          <a:lstStyle>
            <a:lvl1pPr>
              <a:defRPr sz="5400"/>
            </a:lvl1pPr>
          </a:lstStyle>
          <a:p>
            <a:pPr rtl="0"/>
            <a:r>
              <a:rPr lang="cs-CZ" noProof="0"/>
              <a:t>Kliknutím lze upravit styl.</a:t>
            </a:r>
            <a:endParaRPr lang="cs-CZ" noProof="0" dirty="0"/>
          </a:p>
        </p:txBody>
      </p:sp>
      <p:sp>
        <p:nvSpPr>
          <p:cNvPr id="3" name="Podnadpis 2"/>
          <p:cNvSpPr>
            <a:spLocks noGrp="1"/>
          </p:cNvSpPr>
          <p:nvPr>
            <p:ph type="subTitle" idx="1"/>
          </p:nvPr>
        </p:nvSpPr>
        <p:spPr bwMode="gray">
          <a:xfrm>
            <a:off x="1154955" y="4777380"/>
            <a:ext cx="8825658" cy="861420"/>
          </a:xfrm>
        </p:spPr>
        <p:txBody>
          <a:bodyPr rtlCol="0"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0"/>
              <a:t>Kliknutím můžete upravit styl předlohy.</a:t>
            </a:r>
            <a:endParaRPr lang="cs-CZ" noProof="0" dirty="0"/>
          </a:p>
        </p:txBody>
      </p:sp>
      <p:sp>
        <p:nvSpPr>
          <p:cNvPr id="4" name="Zástupný symbol pro datum 3"/>
          <p:cNvSpPr>
            <a:spLocks noGrp="1"/>
          </p:cNvSpPr>
          <p:nvPr>
            <p:ph type="dt" sz="half" idx="10"/>
          </p:nvPr>
        </p:nvSpPr>
        <p:spPr bwMode="gray">
          <a:xfrm rot="5400000">
            <a:off x="10158984" y="1792224"/>
            <a:ext cx="990599" cy="304799"/>
          </a:xfrm>
        </p:spPr>
        <p:txBody>
          <a:bodyPr rtlCol="0" anchor="t"/>
          <a:lstStyle>
            <a:lvl1pPr algn="l">
              <a:defRPr b="0" i="0">
                <a:solidFill>
                  <a:schemeClr val="bg1">
                    <a:alpha val="60000"/>
                  </a:schemeClr>
                </a:solidFill>
              </a:defRPr>
            </a:lvl1pPr>
          </a:lstStyle>
          <a:p>
            <a:pPr rtl="0"/>
            <a:fld id="{90CBFE12-BDE8-47F0-96E6-001F92FC564D}" type="datetime1">
              <a:rPr lang="cs-CZ" noProof="0" smtClean="0"/>
              <a:t>08.03.2021</a:t>
            </a:fld>
            <a:endParaRPr lang="cs-CZ" noProof="0" dirty="0"/>
          </a:p>
        </p:txBody>
      </p:sp>
      <p:sp>
        <p:nvSpPr>
          <p:cNvPr id="5" name="Zástupný symbol pro zápatí 4"/>
          <p:cNvSpPr>
            <a:spLocks noGrp="1"/>
          </p:cNvSpPr>
          <p:nvPr>
            <p:ph type="ftr" sz="quarter" idx="11"/>
          </p:nvPr>
        </p:nvSpPr>
        <p:spPr bwMode="gray">
          <a:xfrm rot="5400000">
            <a:off x="8951976" y="3227832"/>
            <a:ext cx="3859795" cy="304801"/>
          </a:xfrm>
        </p:spPr>
        <p:txBody>
          <a:bodyPr rtlCol="0"/>
          <a:lstStyle>
            <a:lvl1pPr>
              <a:defRPr b="0" i="0">
                <a:solidFill>
                  <a:schemeClr val="bg1">
                    <a:alpha val="60000"/>
                  </a:schemeClr>
                </a:solidFill>
              </a:defRPr>
            </a:lvl1pPr>
          </a:lstStyle>
          <a:p>
            <a:pPr rtl="0"/>
            <a:endParaRPr lang="cs-CZ" noProof="0" dirty="0"/>
          </a:p>
        </p:txBody>
      </p:sp>
      <p:sp>
        <p:nvSpPr>
          <p:cNvPr id="11" name="Obdélník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Zástupný symbol pro číslo snímku 5"/>
          <p:cNvSpPr>
            <a:spLocks noGrp="1"/>
          </p:cNvSpPr>
          <p:nvPr>
            <p:ph type="sldNum" sz="quarter" idx="12"/>
          </p:nvPr>
        </p:nvSpPr>
        <p:spPr>
          <a:xfrm>
            <a:off x="10352540" y="295729"/>
            <a:ext cx="838199" cy="767687"/>
          </a:xfrm>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3" name="Obdélník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Volný tvar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Volný tvar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4969927"/>
            <a:ext cx="8825659" cy="566738"/>
          </a:xfrm>
        </p:spPr>
        <p:txBody>
          <a:bodyPr rtlCol="0" anchor="b">
            <a:normAutofit/>
          </a:bodyPr>
          <a:lstStyle>
            <a:lvl1pPr algn="l">
              <a:defRPr sz="2400" b="0"/>
            </a:lvl1pPr>
          </a:lstStyle>
          <a:p>
            <a:pPr rtl="0"/>
            <a:r>
              <a:rPr lang="cs-CZ" noProof="0"/>
              <a:t>Kliknutím lze upravit styl.</a:t>
            </a:r>
            <a:endParaRPr lang="cs-CZ" noProof="0" dirty="0"/>
          </a:p>
        </p:txBody>
      </p:sp>
      <p:sp>
        <p:nvSpPr>
          <p:cNvPr id="3" name="Zástupný symbol obrázku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1154954" y="5536665"/>
            <a:ext cx="8825658" cy="493712"/>
          </a:xfrm>
        </p:spPr>
        <p:txBody>
          <a:bodyPr rtlCol="0">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DFC4C0CA-D0D0-4920-B132-417A161E4A41}" type="datetime1">
              <a:rPr lang="cs-CZ" noProof="0" smtClean="0"/>
              <a:t>08.03.2021</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dpis a titulek">
    <p:spTree>
      <p:nvGrpSpPr>
        <p:cNvPr id="1" name=""/>
        <p:cNvGrpSpPr/>
        <p:nvPr/>
      </p:nvGrpSpPr>
      <p:grpSpPr>
        <a:xfrm>
          <a:off x="0" y="0"/>
          <a:ext cx="0" cy="0"/>
          <a:chOff x="0" y="0"/>
          <a:chExt cx="0" cy="0"/>
        </a:xfrm>
      </p:grpSpPr>
      <p:grpSp>
        <p:nvGrpSpPr>
          <p:cNvPr id="7" name="Skupina 6"/>
          <p:cNvGrpSpPr/>
          <p:nvPr/>
        </p:nvGrpSpPr>
        <p:grpSpPr>
          <a:xfrm>
            <a:off x="0" y="0"/>
            <a:ext cx="12192000" cy="6858000"/>
            <a:chOff x="0" y="0"/>
            <a:chExt cx="12192000" cy="6858000"/>
          </a:xfrm>
        </p:grpSpPr>
        <p:sp>
          <p:nvSpPr>
            <p:cNvPr id="11" name="Obdélník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á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á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Volný tvar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Volný tvar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48798" y="1063417"/>
            <a:ext cx="8831816" cy="1372986"/>
          </a:xfrm>
        </p:spPr>
        <p:txBody>
          <a:bodyPr rtlCol="0"/>
          <a:lstStyle>
            <a:lvl1pPr>
              <a:defRPr sz="4000"/>
            </a:lvl1pPr>
          </a:lstStyle>
          <a:p>
            <a:pPr rtl="0"/>
            <a:r>
              <a:rPr lang="cs-CZ" noProof="0"/>
              <a:t>Kliknutím lze upravit styl.</a:t>
            </a:r>
            <a:endParaRPr lang="cs-CZ" noProof="0" dirty="0"/>
          </a:p>
        </p:txBody>
      </p:sp>
      <p:sp>
        <p:nvSpPr>
          <p:cNvPr id="8" name="Zástupný symbol pro text 3"/>
          <p:cNvSpPr>
            <a:spLocks noGrp="1"/>
          </p:cNvSpPr>
          <p:nvPr>
            <p:ph type="body" sz="half" idx="2"/>
          </p:nvPr>
        </p:nvSpPr>
        <p:spPr>
          <a:xfrm>
            <a:off x="1154954" y="3543300"/>
            <a:ext cx="8825659" cy="24765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3C6341CA-500D-41F4-B104-5BFC059DF70D}"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3" name="Obdélník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titulkem">
    <p:spTree>
      <p:nvGrpSpPr>
        <p:cNvPr id="1" name=""/>
        <p:cNvGrpSpPr/>
        <p:nvPr/>
      </p:nvGrpSpPr>
      <p:grpSpPr>
        <a:xfrm>
          <a:off x="0" y="0"/>
          <a:ext cx="0" cy="0"/>
          <a:chOff x="0" y="0"/>
          <a:chExt cx="0" cy="0"/>
        </a:xfrm>
      </p:grpSpPr>
      <p:grpSp>
        <p:nvGrpSpPr>
          <p:cNvPr id="3" name="Skupina 2"/>
          <p:cNvGrpSpPr/>
          <p:nvPr/>
        </p:nvGrpSpPr>
        <p:grpSpPr>
          <a:xfrm>
            <a:off x="0" y="0"/>
            <a:ext cx="12192000" cy="6858000"/>
            <a:chOff x="0" y="0"/>
            <a:chExt cx="12192000" cy="6858000"/>
          </a:xfrm>
        </p:grpSpPr>
        <p:sp>
          <p:nvSpPr>
            <p:cNvPr id="17" name="Obdélník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á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á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á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á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á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Volný tvar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ové pole 15"/>
          <p:cNvSpPr txBox="1"/>
          <p:nvPr/>
        </p:nvSpPr>
        <p:spPr bwMode="gray">
          <a:xfrm>
            <a:off x="881566" y="607336"/>
            <a:ext cx="801912" cy="1569660"/>
          </a:xfrm>
          <a:prstGeom prst="rect">
            <a:avLst/>
          </a:prstGeom>
          <a:noFill/>
        </p:spPr>
        <p:txBody>
          <a:bodyPr wrap="square" rtlCol="0">
            <a:spAutoFit/>
          </a:bodyPr>
          <a:lstStyle/>
          <a:p>
            <a:pPr algn="r" rtl="0"/>
            <a:r>
              <a:rPr lang="cs-CZ" sz="9600" b="0" i="0" noProof="0" dirty="0">
                <a:solidFill>
                  <a:schemeClr val="accent1">
                    <a:lumMod val="60000"/>
                    <a:lumOff val="40000"/>
                  </a:schemeClr>
                </a:solidFill>
                <a:latin typeface="Arial"/>
                <a:cs typeface="Arial"/>
              </a:rPr>
              <a:t>„</a:t>
            </a:r>
          </a:p>
        </p:txBody>
      </p:sp>
      <p:sp>
        <p:nvSpPr>
          <p:cNvPr id="13" name="Textové pole 12"/>
          <p:cNvSpPr txBox="1"/>
          <p:nvPr/>
        </p:nvSpPr>
        <p:spPr bwMode="gray">
          <a:xfrm>
            <a:off x="9884458" y="2613787"/>
            <a:ext cx="652763" cy="1569660"/>
          </a:xfrm>
          <a:prstGeom prst="rect">
            <a:avLst/>
          </a:prstGeom>
          <a:noFill/>
        </p:spPr>
        <p:txBody>
          <a:bodyPr wrap="square" rtlCol="0">
            <a:spAutoFit/>
          </a:bodyPr>
          <a:lstStyle/>
          <a:p>
            <a:pPr algn="r" rtl="0"/>
            <a:r>
              <a:rPr lang="cs-CZ" sz="9600" b="0" i="0" noProof="0" dirty="0">
                <a:solidFill>
                  <a:schemeClr val="accent1">
                    <a:lumMod val="60000"/>
                    <a:lumOff val="40000"/>
                  </a:schemeClr>
                </a:solidFill>
                <a:latin typeface="Arial"/>
                <a:cs typeface="Arial"/>
              </a:rPr>
              <a:t>“</a:t>
            </a:r>
          </a:p>
        </p:txBody>
      </p:sp>
      <p:sp>
        <p:nvSpPr>
          <p:cNvPr id="2" name="Nadpis 1"/>
          <p:cNvSpPr>
            <a:spLocks noGrp="1"/>
          </p:cNvSpPr>
          <p:nvPr>
            <p:ph type="title"/>
          </p:nvPr>
        </p:nvSpPr>
        <p:spPr>
          <a:xfrm>
            <a:off x="1581878" y="982134"/>
            <a:ext cx="8453906" cy="2696632"/>
          </a:xfrm>
        </p:spPr>
        <p:txBody>
          <a:bodyPr rtlCol="0"/>
          <a:lstStyle>
            <a:lvl1pPr>
              <a:defRPr sz="4000"/>
            </a:lvl1pPr>
          </a:lstStyle>
          <a:p>
            <a:pPr rtl="0"/>
            <a:r>
              <a:rPr lang="cs-CZ" noProof="0"/>
              <a:t>Kliknutím lze upravit styl.</a:t>
            </a:r>
            <a:endParaRPr lang="cs-CZ" noProof="0" dirty="0"/>
          </a:p>
        </p:txBody>
      </p:sp>
      <p:sp>
        <p:nvSpPr>
          <p:cNvPr id="14" name="Zástupný symbol pro text 3"/>
          <p:cNvSpPr>
            <a:spLocks noGrp="1"/>
          </p:cNvSpPr>
          <p:nvPr>
            <p:ph type="body" sz="half" idx="13"/>
          </p:nvPr>
        </p:nvSpPr>
        <p:spPr bwMode="gray">
          <a:xfrm>
            <a:off x="1945945" y="3678766"/>
            <a:ext cx="7731219" cy="342174"/>
          </a:xfrm>
        </p:spPr>
        <p:txBody>
          <a:bodyPr rtlCol="0"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10" name="Zástupný symbol pro text 3"/>
          <p:cNvSpPr>
            <a:spLocks noGrp="1"/>
          </p:cNvSpPr>
          <p:nvPr>
            <p:ph type="body" sz="half" idx="2"/>
          </p:nvPr>
        </p:nvSpPr>
        <p:spPr>
          <a:xfrm>
            <a:off x="1154954" y="5029199"/>
            <a:ext cx="9244897" cy="997857"/>
          </a:xfrm>
        </p:spPr>
        <p:txBody>
          <a:bodyPr rtlCol="0"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20065E6B-F55D-4E42-9D01-A9F95CBBA1E2}"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9" name="Obdélník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1" name="Obdélník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á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á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Volný tvar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Volný tvar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2370667"/>
            <a:ext cx="8825660" cy="1822514"/>
          </a:xfrm>
        </p:spPr>
        <p:txBody>
          <a:bodyPr rtlCol="0" anchor="b"/>
          <a:lstStyle>
            <a:lvl1pPr algn="l">
              <a:defRPr sz="4000" b="0" cap="none"/>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4" y="5024967"/>
            <a:ext cx="8825659" cy="860400"/>
          </a:xfrm>
        </p:spPr>
        <p:txBody>
          <a:bodyPr rtlCol="0"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080F16F8-26D4-4077-838A-43F311AC85E9}"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lvl1pPr>
              <a:defRPr sz="360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4" y="2603502"/>
            <a:ext cx="314187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16" name="Zástupný symbol pro text 3"/>
          <p:cNvSpPr>
            <a:spLocks noGrp="1"/>
          </p:cNvSpPr>
          <p:nvPr>
            <p:ph type="body" sz="half" idx="15"/>
          </p:nvPr>
        </p:nvSpPr>
        <p:spPr>
          <a:xfrm>
            <a:off x="1154953" y="3179764"/>
            <a:ext cx="314187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text 4"/>
          <p:cNvSpPr>
            <a:spLocks noGrp="1"/>
          </p:cNvSpPr>
          <p:nvPr>
            <p:ph type="body" sz="quarter" idx="3" hasCustomPrompt="1"/>
          </p:nvPr>
        </p:nvSpPr>
        <p:spPr>
          <a:xfrm>
            <a:off x="4512721" y="2603500"/>
            <a:ext cx="3147009" cy="576262"/>
          </a:xfrm>
        </p:spPr>
        <p:txBody>
          <a:bodyPr rtlCol="0" anchor="b">
            <a:noAutofit/>
          </a:bodyPr>
          <a:lstStyle>
            <a:lvl1pPr marL="0" indent="0" rtl="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dirty="0"/>
              <a:t>Kliknutím můžete upravit styl předlohy textů.</a:t>
            </a:r>
          </a:p>
        </p:txBody>
      </p:sp>
      <p:sp>
        <p:nvSpPr>
          <p:cNvPr id="19" name="Zástupný symbol pro text 3"/>
          <p:cNvSpPr>
            <a:spLocks noGrp="1"/>
          </p:cNvSpPr>
          <p:nvPr>
            <p:ph type="body" sz="half" idx="16"/>
          </p:nvPr>
        </p:nvSpPr>
        <p:spPr>
          <a:xfrm>
            <a:off x="4512721" y="3179763"/>
            <a:ext cx="314700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14" name="Zástupný symbol pro text 4"/>
          <p:cNvSpPr>
            <a:spLocks noGrp="1"/>
          </p:cNvSpPr>
          <p:nvPr>
            <p:ph type="body" sz="quarter" idx="13"/>
          </p:nvPr>
        </p:nvSpPr>
        <p:spPr>
          <a:xfrm>
            <a:off x="7888135" y="2603501"/>
            <a:ext cx="3145730"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20" name="Zástupný symbol pro text 3"/>
          <p:cNvSpPr>
            <a:spLocks noGrp="1"/>
          </p:cNvSpPr>
          <p:nvPr>
            <p:ph type="body" sz="half" idx="17"/>
          </p:nvPr>
        </p:nvSpPr>
        <p:spPr>
          <a:xfrm>
            <a:off x="7888329" y="3179762"/>
            <a:ext cx="3145536"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cxnSp>
        <p:nvCxnSpPr>
          <p:cNvPr id="17" name="Přímá spojnice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6"/>
          <p:cNvSpPr>
            <a:spLocks noGrp="1"/>
          </p:cNvSpPr>
          <p:nvPr>
            <p:ph type="dt" sz="half" idx="10"/>
          </p:nvPr>
        </p:nvSpPr>
        <p:spPr/>
        <p:txBody>
          <a:bodyPr rtlCol="0"/>
          <a:lstStyle/>
          <a:p>
            <a:pPr rtl="0"/>
            <a:fld id="{ADABDD6C-56DE-4402-9864-FA36E4BA102D}" type="datetime1">
              <a:rPr lang="cs-CZ" noProof="0" smtClean="0"/>
              <a:t>08.03.2021</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lvl1pPr>
              <a:defRPr sz="360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4" y="4532844"/>
            <a:ext cx="305043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19" name="Zástupný symbol obrázku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2" name="Zástupný symbol pro text 3"/>
          <p:cNvSpPr>
            <a:spLocks noGrp="1"/>
          </p:cNvSpPr>
          <p:nvPr>
            <p:ph type="body" sz="half" idx="18"/>
          </p:nvPr>
        </p:nvSpPr>
        <p:spPr>
          <a:xfrm>
            <a:off x="1154954" y="5109106"/>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text 4"/>
          <p:cNvSpPr>
            <a:spLocks noGrp="1"/>
          </p:cNvSpPr>
          <p:nvPr>
            <p:ph type="body" sz="quarter" idx="3"/>
          </p:nvPr>
        </p:nvSpPr>
        <p:spPr>
          <a:xfrm>
            <a:off x="4568865" y="4532844"/>
            <a:ext cx="3050438" cy="576263"/>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1" name="Zástupný symbol obrázku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3" name="Zástupný symbol pro text 3"/>
          <p:cNvSpPr>
            <a:spLocks noGrp="1"/>
          </p:cNvSpPr>
          <p:nvPr>
            <p:ph type="body" sz="half" idx="19"/>
          </p:nvPr>
        </p:nvSpPr>
        <p:spPr>
          <a:xfrm>
            <a:off x="4570172" y="5109105"/>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14" name="Zástupný symbol pro text 4"/>
          <p:cNvSpPr>
            <a:spLocks noGrp="1"/>
          </p:cNvSpPr>
          <p:nvPr>
            <p:ph type="body" sz="quarter" idx="13"/>
          </p:nvPr>
        </p:nvSpPr>
        <p:spPr>
          <a:xfrm>
            <a:off x="7982775" y="4532845"/>
            <a:ext cx="3051095"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2" name="Zástupný symbol obrázku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4" name="Zástupný symbol pro text 3"/>
          <p:cNvSpPr>
            <a:spLocks noGrp="1"/>
          </p:cNvSpPr>
          <p:nvPr>
            <p:ph type="body" sz="half" idx="20"/>
          </p:nvPr>
        </p:nvSpPr>
        <p:spPr>
          <a:xfrm>
            <a:off x="7982775" y="5109104"/>
            <a:ext cx="3051096"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cxnSp>
        <p:nvCxnSpPr>
          <p:cNvPr id="43" name="Přímá spojnice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Přímá spojnice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6"/>
          <p:cNvSpPr>
            <a:spLocks noGrp="1"/>
          </p:cNvSpPr>
          <p:nvPr>
            <p:ph type="dt" sz="half" idx="10"/>
          </p:nvPr>
        </p:nvSpPr>
        <p:spPr/>
        <p:txBody>
          <a:bodyPr rtlCol="0"/>
          <a:lstStyle/>
          <a:p>
            <a:pPr rtl="0"/>
            <a:fld id="{EAF20FCF-2408-4CBA-A63C-64178837D443}" type="datetime1">
              <a:rPr lang="cs-CZ" noProof="0" smtClean="0"/>
              <a:t>08.03.2021</a:t>
            </a:fld>
            <a:endParaRPr lang="cs-CZ" noProof="0" dirty="0"/>
          </a:p>
        </p:txBody>
      </p:sp>
      <p:sp>
        <p:nvSpPr>
          <p:cNvPr id="8" name="Zástupný symbol pro zápatí 7"/>
          <p:cNvSpPr>
            <a:spLocks noGrp="1"/>
          </p:cNvSpPr>
          <p:nvPr>
            <p:ph type="ftr" sz="quarter" idx="11"/>
          </p:nvPr>
        </p:nvSpPr>
        <p:spPr>
          <a:xfrm>
            <a:off x="561111" y="6391838"/>
            <a:ext cx="3644282" cy="304801"/>
          </a:xfrm>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a:xfrm>
            <a:off x="1154954" y="2603500"/>
            <a:ext cx="8825659" cy="3416300"/>
          </a:xfrm>
        </p:spPr>
        <p:txBody>
          <a:bodyPr vert="eaVert" rtlCol="0" anchor="t" anchorCtr="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a:xfrm>
            <a:off x="10695439" y="6391838"/>
            <a:ext cx="990599" cy="304799"/>
          </a:xfrm>
        </p:spPr>
        <p:txBody>
          <a:bodyPr rtlCol="0"/>
          <a:lstStyle/>
          <a:p>
            <a:pPr rtl="0"/>
            <a:fld id="{17EE6CF3-7EC4-4CBF-9696-0F80CE4A1754}"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2" name="Obdélník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á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bdélník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Volný tvar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Volný tvar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Svislý nadpis 1"/>
          <p:cNvSpPr>
            <a:spLocks noGrp="1"/>
          </p:cNvSpPr>
          <p:nvPr>
            <p:ph type="title" orient="vert"/>
          </p:nvPr>
        </p:nvSpPr>
        <p:spPr>
          <a:xfrm>
            <a:off x="8585235" y="1278467"/>
            <a:ext cx="1409965" cy="4748590"/>
          </a:xfrm>
        </p:spPr>
        <p:txBody>
          <a:bodyPr vert="eaVert" rtlCol="0" anchor="b" anchorCtr="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a:xfrm>
            <a:off x="1154954" y="1278467"/>
            <a:ext cx="6256025" cy="4748590"/>
          </a:xfrm>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a:xfrm>
            <a:off x="10653104" y="6391838"/>
            <a:ext cx="992135" cy="304799"/>
          </a:xfrm>
        </p:spPr>
        <p:txBody>
          <a:bodyPr rtlCol="0"/>
          <a:lstStyle/>
          <a:p>
            <a:pPr rtl="0"/>
            <a:fld id="{D922B74A-C1EF-45C1-B17D-A9C8115C6BFD}"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idx="1"/>
          </p:nvPr>
        </p:nvSpPr>
        <p:spPr>
          <a:xfrm>
            <a:off x="1154954" y="2603500"/>
            <a:ext cx="8825659" cy="3416300"/>
          </a:xfrm>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B91CC9BB-B53D-431D-961C-E090CABE62D8}"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grpSp>
        <p:nvGrpSpPr>
          <p:cNvPr id="8" name="Skupina 7"/>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bdélník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Volný tvar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Volný tvar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2677645"/>
            <a:ext cx="4351025" cy="2283824"/>
          </a:xfrm>
        </p:spPr>
        <p:txBody>
          <a:bodyPr rtlCol="0" anchor="ctr"/>
          <a:lstStyle>
            <a:lvl1pPr algn="l">
              <a:defRPr sz="4000" b="0" cap="none"/>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6895559" y="2677644"/>
            <a:ext cx="3757545" cy="2283824"/>
          </a:xfrm>
        </p:spPr>
        <p:txBody>
          <a:bodyPr rtlCol="0"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645AD454-B5B9-4834-8AF9-4C824430BFA7}" type="datetime1">
              <a:rPr lang="cs-CZ" noProof="0" smtClean="0"/>
              <a:t>08.03.2021</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sz="half" idx="1"/>
          </p:nvPr>
        </p:nvSpPr>
        <p:spPr>
          <a:xfrm>
            <a:off x="1154954" y="2603500"/>
            <a:ext cx="4825158" cy="3416301"/>
          </a:xfrm>
        </p:spPr>
        <p:txBody>
          <a:bodyPr rtlCol="0">
            <a:normAutofit/>
          </a:body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obsah 3"/>
          <p:cNvSpPr>
            <a:spLocks noGrp="1"/>
          </p:cNvSpPr>
          <p:nvPr>
            <p:ph sz="half" idx="2"/>
          </p:nvPr>
        </p:nvSpPr>
        <p:spPr>
          <a:xfrm>
            <a:off x="6208712" y="2603500"/>
            <a:ext cx="4825159" cy="3416300"/>
          </a:xfrm>
        </p:spPr>
        <p:txBody>
          <a:bodyPr rtlCol="0">
            <a:normAutofit/>
          </a:body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datum 4"/>
          <p:cNvSpPr>
            <a:spLocks noGrp="1"/>
          </p:cNvSpPr>
          <p:nvPr>
            <p:ph type="dt" sz="half" idx="10"/>
          </p:nvPr>
        </p:nvSpPr>
        <p:spPr/>
        <p:txBody>
          <a:bodyPr rtlCol="0"/>
          <a:lstStyle/>
          <a:p>
            <a:pPr rtl="0"/>
            <a:fld id="{EDCD37CE-2904-4CF2-9688-C2A3AECE3A60}" type="datetime1">
              <a:rPr lang="cs-CZ" noProof="0" smtClean="0"/>
              <a:t>08.03.2021</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defRPr/>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 name="Zástupný symbol pro obsah 3"/>
          <p:cNvSpPr>
            <a:spLocks noGrp="1"/>
          </p:cNvSpPr>
          <p:nvPr>
            <p:ph sz="half" idx="2"/>
          </p:nvPr>
        </p:nvSpPr>
        <p:spPr>
          <a:xfrm>
            <a:off x="1154954" y="3179762"/>
            <a:ext cx="4825158" cy="2840039"/>
          </a:xfrm>
        </p:spPr>
        <p:txBody>
          <a:bodyPr rtlCol="0">
            <a:normAutofit/>
          </a:body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text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6" name="Zástupný symbol pro obsah 5"/>
          <p:cNvSpPr>
            <a:spLocks noGrp="1"/>
          </p:cNvSpPr>
          <p:nvPr>
            <p:ph sz="quarter" idx="4"/>
          </p:nvPr>
        </p:nvSpPr>
        <p:spPr>
          <a:xfrm>
            <a:off x="6208712" y="3179762"/>
            <a:ext cx="4825159" cy="2840039"/>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datum 6"/>
          <p:cNvSpPr>
            <a:spLocks noGrp="1"/>
          </p:cNvSpPr>
          <p:nvPr>
            <p:ph type="dt" sz="half" idx="10"/>
          </p:nvPr>
        </p:nvSpPr>
        <p:spPr/>
        <p:txBody>
          <a:bodyPr rtlCol="0"/>
          <a:lstStyle/>
          <a:p>
            <a:pPr rtl="0"/>
            <a:fld id="{2A112DA9-BE12-40B5-B5F7-98B703A57E23}" type="datetime1">
              <a:rPr lang="cs-CZ" noProof="0" smtClean="0"/>
              <a:t>08.03.2021</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9" name="Nadpis 1"/>
          <p:cNvSpPr>
            <a:spLocks noGrp="1"/>
          </p:cNvSpPr>
          <p:nvPr>
            <p:ph type="title"/>
          </p:nvPr>
        </p:nvSpPr>
        <p:spPr>
          <a:xfrm>
            <a:off x="1154954" y="973668"/>
            <a:ext cx="8761413" cy="706964"/>
          </a:xfrm>
        </p:spPr>
        <p:txBody>
          <a:bodyPr rtlCol="0"/>
          <a:lstStyle>
            <a:lvl1pPr>
              <a:defRPr/>
            </a:lvl1pPr>
          </a:lstStyle>
          <a:p>
            <a:pPr rtl="0"/>
            <a:r>
              <a:rPr lang="cs-CZ" noProof="0"/>
              <a:t>Kliknutím lze upravit styl.</a:t>
            </a:r>
            <a:endParaRPr lang="cs-CZ" noProof="0" dirty="0"/>
          </a:p>
        </p:txBody>
      </p:sp>
      <p:sp>
        <p:nvSpPr>
          <p:cNvPr id="3" name="Zástupný symbol pro datum 2"/>
          <p:cNvSpPr>
            <a:spLocks noGrp="1"/>
          </p:cNvSpPr>
          <p:nvPr>
            <p:ph type="dt" sz="half" idx="10"/>
          </p:nvPr>
        </p:nvSpPr>
        <p:spPr/>
        <p:txBody>
          <a:bodyPr rtlCol="0"/>
          <a:lstStyle/>
          <a:p>
            <a:pPr rtl="0"/>
            <a:fld id="{3D54752B-AD2D-40A2-AEE7-AC6778B159F9}" type="datetime1">
              <a:rPr lang="cs-CZ" noProof="0" smtClean="0"/>
              <a:t>08.03.2021</a:t>
            </a:fld>
            <a:endParaRPr lang="cs-CZ" noProof="0" dirty="0"/>
          </a:p>
        </p:txBody>
      </p:sp>
      <p:sp>
        <p:nvSpPr>
          <p:cNvPr id="4" name="Zástupný symbol pro zápatí 3"/>
          <p:cNvSpPr>
            <a:spLocks noGrp="1"/>
          </p:cNvSpPr>
          <p:nvPr>
            <p:ph type="ftr" sz="quarter" idx="11"/>
          </p:nvPr>
        </p:nvSpPr>
        <p:spPr/>
        <p:txBody>
          <a:bodyPr rtlCol="0"/>
          <a:lstStyle/>
          <a:p>
            <a:pPr rtl="0"/>
            <a:endParaRPr lang="cs-CZ" noProof="0" dirty="0"/>
          </a:p>
        </p:txBody>
      </p:sp>
      <p:sp>
        <p:nvSpPr>
          <p:cNvPr id="5" name="Zástupný symbol pro číslo snímku 4"/>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EF4B773A-B395-4BA9-A57F-C27262FCE98F}" type="datetime1">
              <a:rPr lang="cs-CZ" noProof="0" smtClean="0"/>
              <a:t>08.03.2021</a:t>
            </a:fld>
            <a:endParaRPr lang="cs-CZ" noProof="0" dirty="0"/>
          </a:p>
        </p:txBody>
      </p:sp>
      <p:sp>
        <p:nvSpPr>
          <p:cNvPr id="3" name="Zástupný symbol pro zápatí 2"/>
          <p:cNvSpPr>
            <a:spLocks noGrp="1"/>
          </p:cNvSpPr>
          <p:nvPr>
            <p:ph type="ftr" sz="quarter" idx="11"/>
          </p:nvPr>
        </p:nvSpPr>
        <p:spPr/>
        <p:txBody>
          <a:bodyPr rtlCol="0"/>
          <a:lstStyle/>
          <a:p>
            <a:pPr rtl="0"/>
            <a:endParaRPr lang="cs-CZ" noProof="0" dirty="0"/>
          </a:p>
        </p:txBody>
      </p:sp>
      <p:sp>
        <p:nvSpPr>
          <p:cNvPr id="7" name="Obdélník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Zástupný symbol pro číslo snímku 3"/>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á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bdélník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Volný tvar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5" y="1295400"/>
            <a:ext cx="2793158" cy="1600200"/>
          </a:xfrm>
        </p:spPr>
        <p:txBody>
          <a:bodyPr rtlCol="0" anchor="b"/>
          <a:lstStyle>
            <a:lvl1pPr algn="l">
              <a:defRPr sz="2400" b="0"/>
            </a:lvl1pPr>
          </a:lstStyle>
          <a:p>
            <a:pPr rtl="0"/>
            <a:r>
              <a:rPr lang="cs-CZ" noProof="0"/>
              <a:t>Kliknutím lze upravit styl.</a:t>
            </a:r>
            <a:endParaRPr lang="cs-CZ" noProof="0" dirty="0"/>
          </a:p>
        </p:txBody>
      </p:sp>
      <p:sp>
        <p:nvSpPr>
          <p:cNvPr id="3" name="Zástupný symbol pro obsah 2"/>
          <p:cNvSpPr>
            <a:spLocks noGrp="1"/>
          </p:cNvSpPr>
          <p:nvPr>
            <p:ph idx="1"/>
          </p:nvPr>
        </p:nvSpPr>
        <p:spPr>
          <a:xfrm>
            <a:off x="5781146" y="1447800"/>
            <a:ext cx="5190066" cy="4572000"/>
          </a:xfrm>
        </p:spPr>
        <p:txBody>
          <a:bodyPr rtlCol="0" anchor="ctr">
            <a:normAutofit/>
          </a:body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text 3"/>
          <p:cNvSpPr>
            <a:spLocks noGrp="1"/>
          </p:cNvSpPr>
          <p:nvPr>
            <p:ph type="body" sz="half" idx="2"/>
          </p:nvPr>
        </p:nvSpPr>
        <p:spPr bwMode="gray">
          <a:xfrm>
            <a:off x="1154954" y="3129280"/>
            <a:ext cx="2793158" cy="2895599"/>
          </a:xfrm>
        </p:spPr>
        <p:txBody>
          <a:bodyPr rtlCol="0"/>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718FB624-C958-44BD-A4AE-29B1D982CB3B}" type="datetime1">
              <a:rPr lang="cs-CZ" noProof="0" smtClean="0"/>
              <a:t>08.03.2021</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bdélník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Volný tvar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5" y="1693333"/>
            <a:ext cx="3865134" cy="1735667"/>
          </a:xfrm>
        </p:spPr>
        <p:txBody>
          <a:bodyPr rtlCol="0" anchor="b">
            <a:normAutofit/>
          </a:bodyPr>
          <a:lstStyle>
            <a:lvl1pPr algn="l">
              <a:defRPr sz="3600" b="0"/>
            </a:lvl1pPr>
          </a:lstStyle>
          <a:p>
            <a:pPr rtl="0"/>
            <a:r>
              <a:rPr lang="cs-CZ" noProof="0"/>
              <a:t>Kliknutím lze upravit styl.</a:t>
            </a:r>
            <a:endParaRPr lang="cs-CZ" noProof="0" dirty="0"/>
          </a:p>
        </p:txBody>
      </p:sp>
      <p:sp>
        <p:nvSpPr>
          <p:cNvPr id="3" name="Zástupný symbol obrázku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rtl="0">
              <a:buNone/>
            </a:pPr>
            <a:r>
              <a:rPr lang="cs-CZ" noProof="0"/>
              <a:t>Kliknutím na ikonu přidáte obrázek.</a:t>
            </a:r>
            <a:endParaRPr lang="cs-CZ" noProof="0" dirty="0"/>
          </a:p>
        </p:txBody>
      </p:sp>
      <p:sp>
        <p:nvSpPr>
          <p:cNvPr id="4" name="Zástupný symbol pro text 3"/>
          <p:cNvSpPr>
            <a:spLocks noGrp="1"/>
          </p:cNvSpPr>
          <p:nvPr>
            <p:ph type="body" sz="half" idx="2"/>
          </p:nvPr>
        </p:nvSpPr>
        <p:spPr bwMode="gray">
          <a:xfrm>
            <a:off x="1154954" y="3657600"/>
            <a:ext cx="3859212" cy="1371600"/>
          </a:xfrm>
        </p:spPr>
        <p:txBody>
          <a:bodyPr rtlCol="0">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6D4E6EB3-7AFA-49C3-B9A6-198ECE3EAEC7}" type="datetime1">
              <a:rPr lang="cs-CZ" noProof="0" smtClean="0"/>
              <a:t>08.03.2021</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transition spd="slow" advClick="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Skupina 7"/>
          <p:cNvGrpSpPr/>
          <p:nvPr/>
        </p:nvGrpSpPr>
        <p:grpSpPr>
          <a:xfrm>
            <a:off x="0" y="0"/>
            <a:ext cx="12192000" cy="6858000"/>
            <a:chOff x="0" y="0"/>
            <a:chExt cx="12192000" cy="6858000"/>
          </a:xfrm>
        </p:grpSpPr>
        <p:sp>
          <p:nvSpPr>
            <p:cNvPr id="7" name="Obdélník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á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á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á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Volný tvar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Volný tvar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Zástupný nadpis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rtl="0"/>
            <a:fld id="{170EEC02-8D48-4D7C-94D8-59C2B84EB58E}" type="datetime1">
              <a:rPr lang="cs-CZ" noProof="0" smtClean="0"/>
              <a:t>08.03.2021</a:t>
            </a:fld>
            <a:endParaRPr lang="cs-CZ" noProof="0" dirty="0"/>
          </a:p>
        </p:txBody>
      </p:sp>
      <p:sp>
        <p:nvSpPr>
          <p:cNvPr id="5" name="Zástupné zápatí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rtl="0"/>
            <a:endParaRPr lang="cs-CZ" noProof="0" dirty="0"/>
          </a:p>
        </p:txBody>
      </p:sp>
      <p:sp>
        <p:nvSpPr>
          <p:cNvPr id="21" name="Obdélník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rtl="0"/>
            <a:fld id="{D57F1E4F-1CFF-5643-939E-217C01CDF565}" type="slidenum">
              <a:rPr lang="cs-CZ" noProof="0" smtClean="0"/>
              <a:pPr rtl="0"/>
              <a:t>‹#›</a:t>
            </a:fld>
            <a:endParaRPr lang="cs-CZ"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transition spd="slow" advClick="0">
    <p:randomBar dir="vert"/>
  </p:transition>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Obdélník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50" name="Volný tvar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Obrázek 5" descr="tabule s fialovým odstínem">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Nadpis 1">
            <a:extLst>
              <a:ext uri="{FF2B5EF4-FFF2-40B4-BE49-F238E27FC236}">
                <a16:creationId xmlns:a16="http://schemas.microsoft.com/office/drawing/2014/main" id="{235B1457-35E0-409B-98CD-F11D19CA6FA5}"/>
              </a:ext>
            </a:extLst>
          </p:cNvPr>
          <p:cNvSpPr>
            <a:spLocks noGrp="1"/>
          </p:cNvSpPr>
          <p:nvPr>
            <p:ph type="ctrTitle"/>
          </p:nvPr>
        </p:nvSpPr>
        <p:spPr>
          <a:xfrm>
            <a:off x="1154954" y="1219200"/>
            <a:ext cx="8827245" cy="3558181"/>
          </a:xfrm>
        </p:spPr>
        <p:txBody>
          <a:bodyPr rtlCol="0">
            <a:normAutofit/>
          </a:bodyPr>
          <a:lstStyle/>
          <a:p>
            <a:r>
              <a:rPr lang="cs-CZ" i="1" dirty="0">
                <a:solidFill>
                  <a:srgbClr val="FFFFFF"/>
                </a:solidFill>
              </a:rPr>
              <a:t>Terezínský deník </a:t>
            </a:r>
            <a:br>
              <a:rPr lang="cs-CZ" i="1" dirty="0">
                <a:solidFill>
                  <a:srgbClr val="FFFFFF"/>
                </a:solidFill>
              </a:rPr>
            </a:br>
            <a:r>
              <a:rPr lang="cs-CZ" i="1" dirty="0">
                <a:solidFill>
                  <a:srgbClr val="FFFFFF"/>
                </a:solidFill>
              </a:rPr>
              <a:t>1941 – 1945</a:t>
            </a:r>
            <a:br>
              <a:rPr lang="cs-CZ" dirty="0">
                <a:solidFill>
                  <a:srgbClr val="FFFFFF"/>
                </a:solidFill>
              </a:rPr>
            </a:br>
            <a:r>
              <a:rPr lang="cs-CZ" dirty="0">
                <a:solidFill>
                  <a:srgbClr val="FFFFFF"/>
                </a:solidFill>
              </a:rPr>
              <a:t>Eva Roubíčková</a:t>
            </a:r>
          </a:p>
        </p:txBody>
      </p:sp>
      <p:sp>
        <p:nvSpPr>
          <p:cNvPr id="3" name="Podnadpis 2">
            <a:extLst>
              <a:ext uri="{FF2B5EF4-FFF2-40B4-BE49-F238E27FC236}">
                <a16:creationId xmlns:a16="http://schemas.microsoft.com/office/drawing/2014/main" id="{78BDD245-17CD-4FBE-A9CF-AC997273DFE5}"/>
              </a:ext>
            </a:extLst>
          </p:cNvPr>
          <p:cNvSpPr>
            <a:spLocks noGrp="1"/>
          </p:cNvSpPr>
          <p:nvPr>
            <p:ph type="subTitle" idx="1"/>
          </p:nvPr>
        </p:nvSpPr>
        <p:spPr>
          <a:xfrm>
            <a:off x="1154954" y="4777380"/>
            <a:ext cx="8827245" cy="861420"/>
          </a:xfrm>
        </p:spPr>
        <p:txBody>
          <a:bodyPr rtlCol="0">
            <a:normAutofit/>
          </a:bodyPr>
          <a:lstStyle/>
          <a:p>
            <a:pPr rtl="0"/>
            <a:endParaRPr lang="cs-CZ" dirty="0">
              <a:solidFill>
                <a:srgbClr val="FFFFFF"/>
              </a:solidFill>
            </a:endParaRPr>
          </a:p>
          <a:p>
            <a:pPr rtl="0"/>
            <a:r>
              <a:rPr lang="cs-CZ" dirty="0">
                <a:solidFill>
                  <a:srgbClr val="FFFFFF"/>
                </a:solidFill>
              </a:rPr>
              <a:t>Tereza Zapotilová</a:t>
            </a:r>
          </a:p>
        </p:txBody>
      </p:sp>
      <p:sp>
        <p:nvSpPr>
          <p:cNvPr id="52" name="Obdélník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Obrázek 4">
            <a:extLst>
              <a:ext uri="{FF2B5EF4-FFF2-40B4-BE49-F238E27FC236}">
                <a16:creationId xmlns:a16="http://schemas.microsoft.com/office/drawing/2014/main" id="{4A8F4BAF-2AEB-45B8-A200-A0C6CF4F21DE}"/>
              </a:ext>
            </a:extLst>
          </p:cNvPr>
          <p:cNvPicPr>
            <a:picLocks noChangeAspect="1"/>
          </p:cNvPicPr>
          <p:nvPr/>
        </p:nvPicPr>
        <p:blipFill rotWithShape="1">
          <a:blip r:embed="rId4"/>
          <a:srcRect l="30810" t="11910" r="30841" b="11845"/>
          <a:stretch/>
        </p:blipFill>
        <p:spPr>
          <a:xfrm>
            <a:off x="7534814" y="1420427"/>
            <a:ext cx="3028901" cy="4516513"/>
          </a:xfrm>
          <a:prstGeom prst="rect">
            <a:avLst/>
          </a:prstGeom>
        </p:spPr>
      </p:pic>
    </p:spTree>
    <p:extLst>
      <p:ext uri="{BB962C8B-B14F-4D97-AF65-F5344CB8AC3E}">
        <p14:creationId xmlns:p14="http://schemas.microsoft.com/office/powerpoint/2010/main" val="2306583281"/>
      </p:ext>
    </p:extLst>
  </p:cSld>
  <p:clrMapOvr>
    <a:masterClrMapping/>
  </p:clrMapOvr>
  <p:transition spd="slow" advClick="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AEED0-255B-4844-88CE-2FB66197DF90}"/>
              </a:ext>
            </a:extLst>
          </p:cNvPr>
          <p:cNvSpPr>
            <a:spLocks noGrp="1"/>
          </p:cNvSpPr>
          <p:nvPr>
            <p:ph type="title"/>
          </p:nvPr>
        </p:nvSpPr>
        <p:spPr/>
        <p:txBody>
          <a:bodyPr/>
          <a:lstStyle/>
          <a:p>
            <a:r>
              <a:rPr lang="cs-CZ" dirty="0"/>
              <a:t>Morálka v Terezíně</a:t>
            </a:r>
          </a:p>
        </p:txBody>
      </p:sp>
      <p:sp>
        <p:nvSpPr>
          <p:cNvPr id="3" name="Zástupný obsah 2">
            <a:extLst>
              <a:ext uri="{FF2B5EF4-FFF2-40B4-BE49-F238E27FC236}">
                <a16:creationId xmlns:a16="http://schemas.microsoft.com/office/drawing/2014/main" id="{20F23450-1C57-4EDB-BE82-A10BF2900D73}"/>
              </a:ext>
            </a:extLst>
          </p:cNvPr>
          <p:cNvSpPr>
            <a:spLocks noGrp="1"/>
          </p:cNvSpPr>
          <p:nvPr>
            <p:ph idx="1"/>
          </p:nvPr>
        </p:nvSpPr>
        <p:spPr/>
        <p:txBody>
          <a:bodyPr/>
          <a:lstStyle/>
          <a:p>
            <a:pPr marL="0" indent="0">
              <a:buNone/>
            </a:pPr>
            <a:r>
              <a:rPr lang="cs-CZ" dirty="0"/>
              <a:t>7. 4. 1942: „</a:t>
            </a:r>
            <a:r>
              <a:rPr lang="cs-CZ" i="1" dirty="0"/>
              <a:t>Nevím, jak to dělají, ale vidím, že většina lidí si zde může přece nějakým způsobem leccos zaopatřit. Je hrozně smutné, že je zde možno všeho docílit pouze podfukem, lží nebo krádeží. Podaří se nám jednou ještě se včlenit do normálního života? Budeme ještě jednou normálními, slušnými lidmi? Nebudeme všichni zločinci, až odsud vyjdeme?</a:t>
            </a:r>
            <a:r>
              <a:rPr lang="cs-CZ" dirty="0"/>
              <a:t>“</a:t>
            </a:r>
          </a:p>
          <a:p>
            <a:pPr marL="0" indent="0">
              <a:buNone/>
            </a:pPr>
            <a:endParaRPr lang="cs-CZ" i="1" dirty="0"/>
          </a:p>
          <a:p>
            <a:pPr marL="0" indent="0">
              <a:buNone/>
            </a:pPr>
            <a:r>
              <a:rPr lang="cs-CZ" dirty="0"/>
              <a:t>19. 4. 1942: </a:t>
            </a:r>
            <a:r>
              <a:rPr lang="cs-CZ" i="1" dirty="0"/>
              <a:t>„Je zde tolik špatnosti a jen ten, kdo je špatný, to někam dotáhne. Kdo krade, je brutální nebo koketní, ten může dál. Kdo to neumí, ten může rovnou zemřít hlady. Já prostě nemůžu využívat lidi, být vypočítavá a nikdy se to nenaučím. Pracuji těžce a nechávám se využívat.</a:t>
            </a:r>
            <a:r>
              <a:rPr lang="cs-CZ" dirty="0"/>
              <a:t>“</a:t>
            </a:r>
            <a:endParaRPr lang="cs-CZ" i="1" dirty="0"/>
          </a:p>
        </p:txBody>
      </p:sp>
    </p:spTree>
    <p:extLst>
      <p:ext uri="{BB962C8B-B14F-4D97-AF65-F5344CB8AC3E}">
        <p14:creationId xmlns:p14="http://schemas.microsoft.com/office/powerpoint/2010/main" val="2973697620"/>
      </p:ext>
    </p:extLst>
  </p:cSld>
  <p:clrMapOvr>
    <a:masterClrMapping/>
  </p:clrMapOvr>
  <p:transition spd="slow" advClick="0">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A14D08-5892-4284-93CB-4FB0616FCE11}"/>
              </a:ext>
            </a:extLst>
          </p:cNvPr>
          <p:cNvSpPr>
            <a:spLocks noGrp="1"/>
          </p:cNvSpPr>
          <p:nvPr>
            <p:ph type="title"/>
          </p:nvPr>
        </p:nvSpPr>
        <p:spPr/>
        <p:txBody>
          <a:bodyPr/>
          <a:lstStyle/>
          <a:p>
            <a:r>
              <a:rPr lang="cs-CZ" dirty="0"/>
              <a:t>Morálka v Terezíně</a:t>
            </a:r>
          </a:p>
        </p:txBody>
      </p:sp>
      <p:sp>
        <p:nvSpPr>
          <p:cNvPr id="3" name="Zástupný obsah 2">
            <a:extLst>
              <a:ext uri="{FF2B5EF4-FFF2-40B4-BE49-F238E27FC236}">
                <a16:creationId xmlns:a16="http://schemas.microsoft.com/office/drawing/2014/main" id="{1E3C3AE5-6105-48EB-8C3F-DC7D7775F57E}"/>
              </a:ext>
            </a:extLst>
          </p:cNvPr>
          <p:cNvSpPr>
            <a:spLocks noGrp="1"/>
          </p:cNvSpPr>
          <p:nvPr>
            <p:ph idx="1"/>
          </p:nvPr>
        </p:nvSpPr>
        <p:spPr/>
        <p:txBody>
          <a:bodyPr/>
          <a:lstStyle/>
          <a:p>
            <a:pPr marL="0" indent="0">
              <a:buNone/>
            </a:pPr>
            <a:r>
              <a:rPr lang="cs-CZ" dirty="0"/>
              <a:t>10. 1. 1943: „</a:t>
            </a:r>
            <a:r>
              <a:rPr lang="cs-CZ" i="1" dirty="0"/>
              <a:t>Mám zase jednou hroznou náladu. Vše vypadá tak beznadějně. Celý svět je špatný, já jsem špatná, Terezín mě udělal špatnou. Dovedu se ještě zařadit do normálních poměrů? Zde se prostě člověk nemůže jinak prosadit.</a:t>
            </a:r>
            <a:r>
              <a:rPr lang="cs-CZ" dirty="0"/>
              <a:t>“</a:t>
            </a:r>
          </a:p>
          <a:p>
            <a:pPr marL="0" indent="0">
              <a:buNone/>
            </a:pPr>
            <a:endParaRPr lang="cs-CZ" i="1" dirty="0"/>
          </a:p>
          <a:p>
            <a:pPr marL="0" indent="0">
              <a:buNone/>
            </a:pPr>
            <a:r>
              <a:rPr lang="cs-CZ" dirty="0"/>
              <a:t>29. 8. 1943: „</a:t>
            </a:r>
            <a:r>
              <a:rPr lang="cs-CZ" i="1" dirty="0"/>
              <a:t>Když si teď něco vezmu, tak je to jen, protože to skutečně velmi, velmi nutně potřebuji, a i pak to dělám s velkou nechutí.</a:t>
            </a:r>
            <a:r>
              <a:rPr lang="cs-CZ" dirty="0"/>
              <a:t>“ </a:t>
            </a:r>
          </a:p>
        </p:txBody>
      </p:sp>
    </p:spTree>
    <p:extLst>
      <p:ext uri="{BB962C8B-B14F-4D97-AF65-F5344CB8AC3E}">
        <p14:creationId xmlns:p14="http://schemas.microsoft.com/office/powerpoint/2010/main" val="3380917103"/>
      </p:ext>
    </p:extLst>
  </p:cSld>
  <p:clrMapOvr>
    <a:masterClrMapping/>
  </p:clrMapOvr>
  <p:transition spd="slow" advClick="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4AB80-0EC5-4D50-B4C1-B77F8004C4E2}"/>
              </a:ext>
            </a:extLst>
          </p:cNvPr>
          <p:cNvSpPr>
            <a:spLocks noGrp="1"/>
          </p:cNvSpPr>
          <p:nvPr>
            <p:ph type="title"/>
          </p:nvPr>
        </p:nvSpPr>
        <p:spPr/>
        <p:txBody>
          <a:bodyPr/>
          <a:lstStyle/>
          <a:p>
            <a:r>
              <a:rPr lang="cs-CZ" dirty="0"/>
              <a:t>Morálka v Terezíně</a:t>
            </a:r>
          </a:p>
        </p:txBody>
      </p:sp>
      <p:sp>
        <p:nvSpPr>
          <p:cNvPr id="3" name="Zástupný obsah 2">
            <a:extLst>
              <a:ext uri="{FF2B5EF4-FFF2-40B4-BE49-F238E27FC236}">
                <a16:creationId xmlns:a16="http://schemas.microsoft.com/office/drawing/2014/main" id="{25D38291-4891-40E6-93EE-B9D5F366AB07}"/>
              </a:ext>
            </a:extLst>
          </p:cNvPr>
          <p:cNvSpPr>
            <a:spLocks noGrp="1"/>
          </p:cNvSpPr>
          <p:nvPr>
            <p:ph idx="1"/>
          </p:nvPr>
        </p:nvSpPr>
        <p:spPr/>
        <p:txBody>
          <a:bodyPr/>
          <a:lstStyle/>
          <a:p>
            <a:pPr marL="0" indent="0">
              <a:buNone/>
            </a:pPr>
            <a:r>
              <a:rPr lang="cs-CZ" dirty="0"/>
              <a:t>10. 4. 1944: „</a:t>
            </a:r>
            <a:r>
              <a:rPr lang="cs-CZ" i="1" dirty="0"/>
              <a:t>Salátu je již spousta a je také pilně </a:t>
            </a:r>
            <a:r>
              <a:rPr lang="cs-CZ" i="1" dirty="0" err="1"/>
              <a:t>šlojzován</a:t>
            </a:r>
            <a:r>
              <a:rPr lang="cs-CZ" i="1" dirty="0"/>
              <a:t>. Letos však nejsem ve stavu </a:t>
            </a:r>
            <a:r>
              <a:rPr lang="cs-CZ" i="1" dirty="0" err="1"/>
              <a:t>šlojzovat</a:t>
            </a:r>
            <a:r>
              <a:rPr lang="cs-CZ" i="1" dirty="0"/>
              <a:t>, je mi to přímo protivné, a tak mám vlastně jen to, co mi ostatní dají. Pro koho bych měla ještě </a:t>
            </a:r>
            <a:r>
              <a:rPr lang="cs-CZ" i="1" dirty="0" err="1"/>
              <a:t>šlojzovat</a:t>
            </a:r>
            <a:r>
              <a:rPr lang="cs-CZ" i="1" dirty="0"/>
              <a:t>? Kromě toho nejsem na to odkázána a skutečně mi to nestojí za to, dostat se kvůli tomu do nebezpečí.</a:t>
            </a:r>
            <a:r>
              <a:rPr lang="cs-CZ" dirty="0"/>
              <a:t>“</a:t>
            </a:r>
            <a:endParaRPr lang="cs-CZ" i="1" dirty="0"/>
          </a:p>
        </p:txBody>
      </p:sp>
    </p:spTree>
    <p:extLst>
      <p:ext uri="{BB962C8B-B14F-4D97-AF65-F5344CB8AC3E}">
        <p14:creationId xmlns:p14="http://schemas.microsoft.com/office/powerpoint/2010/main" val="3451396463"/>
      </p:ext>
    </p:extLst>
  </p:cSld>
  <p:clrMapOvr>
    <a:masterClrMapping/>
  </p:clrMapOvr>
  <p:transition spd="slow" advClick="0">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4B48D-4440-4A69-BD0E-D8546E70C5A9}"/>
              </a:ext>
            </a:extLst>
          </p:cNvPr>
          <p:cNvSpPr>
            <a:spLocks noGrp="1"/>
          </p:cNvSpPr>
          <p:nvPr>
            <p:ph type="title"/>
          </p:nvPr>
        </p:nvSpPr>
        <p:spPr/>
        <p:txBody>
          <a:bodyPr/>
          <a:lstStyle/>
          <a:p>
            <a:r>
              <a:rPr lang="cs-CZ" dirty="0"/>
              <a:t>Morálka v Terezíně</a:t>
            </a:r>
          </a:p>
        </p:txBody>
      </p:sp>
      <p:sp>
        <p:nvSpPr>
          <p:cNvPr id="3" name="Zástupný obsah 2">
            <a:extLst>
              <a:ext uri="{FF2B5EF4-FFF2-40B4-BE49-F238E27FC236}">
                <a16:creationId xmlns:a16="http://schemas.microsoft.com/office/drawing/2014/main" id="{7C012D73-3866-4CC8-A836-D62D82FA49D5}"/>
              </a:ext>
            </a:extLst>
          </p:cNvPr>
          <p:cNvSpPr>
            <a:spLocks noGrp="1"/>
          </p:cNvSpPr>
          <p:nvPr>
            <p:ph idx="1"/>
          </p:nvPr>
        </p:nvSpPr>
        <p:spPr/>
        <p:txBody>
          <a:bodyPr/>
          <a:lstStyle/>
          <a:p>
            <a:pPr marL="0" indent="0">
              <a:buNone/>
            </a:pPr>
            <a:r>
              <a:rPr lang="cs-CZ" dirty="0"/>
              <a:t>10. 1. 1943: „</a:t>
            </a:r>
            <a:r>
              <a:rPr lang="cs-CZ" i="1" dirty="0"/>
              <a:t>Kdy půjdeme domů? Toto je heslo Terezína. Pěkně se to řekne, ale dejme tomu, že bude opravdu konec, jak bude vypadat vítězství? Je to velmi, velmi nepravděpodobné, snad nemožné, abychom prostě pokračovali tam, kde jsme přestali. Kam vlastně chceme? Kde máme domov? Co bude s námi po válce?</a:t>
            </a:r>
            <a:r>
              <a:rPr lang="cs-CZ" dirty="0"/>
              <a:t>“</a:t>
            </a:r>
          </a:p>
          <a:p>
            <a:pPr marL="0" indent="0">
              <a:buNone/>
            </a:pPr>
            <a:endParaRPr lang="cs-CZ" i="1" dirty="0"/>
          </a:p>
          <a:p>
            <a:pPr marL="0" indent="0">
              <a:buNone/>
            </a:pPr>
            <a:r>
              <a:rPr lang="cs-CZ" dirty="0"/>
              <a:t>20. 5. 1943: </a:t>
            </a:r>
            <a:r>
              <a:rPr lang="cs-CZ" i="1" dirty="0"/>
              <a:t>„Lidé většinou říkají, že mají Terezína po krk, že chtějí domů. To je velmi pohodlné přání, představují si domov jako ráj a zapomínají, že i tam žijí lidé, lidé jako zde, lidé špatní. V těchto dnech vůbec nevěřím, že jsou ještě dobří lidé. (…) To nejhorší je, že i já jsem se přizpůsobila, že i já jsem k tomu byla donucena. Copak již vůbec nikdo nemá ideály?</a:t>
            </a:r>
            <a:r>
              <a:rPr lang="cs-CZ" dirty="0"/>
              <a:t>“</a:t>
            </a:r>
            <a:endParaRPr lang="cs-CZ" i="1" dirty="0"/>
          </a:p>
        </p:txBody>
      </p:sp>
    </p:spTree>
    <p:extLst>
      <p:ext uri="{BB962C8B-B14F-4D97-AF65-F5344CB8AC3E}">
        <p14:creationId xmlns:p14="http://schemas.microsoft.com/office/powerpoint/2010/main" val="3076970422"/>
      </p:ext>
    </p:extLst>
  </p:cSld>
  <p:clrMapOvr>
    <a:masterClrMapping/>
  </p:clrMapOvr>
  <p:transition spd="slow" advClick="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40A7D-5B4C-4ABA-89C5-9D49C9EEC128}"/>
              </a:ext>
            </a:extLst>
          </p:cNvPr>
          <p:cNvSpPr>
            <a:spLocks noGrp="1"/>
          </p:cNvSpPr>
          <p:nvPr>
            <p:ph type="title"/>
          </p:nvPr>
        </p:nvSpPr>
        <p:spPr/>
        <p:txBody>
          <a:bodyPr/>
          <a:lstStyle/>
          <a:p>
            <a:r>
              <a:rPr lang="cs-CZ" dirty="0"/>
              <a:t>Morálka v Terezíně</a:t>
            </a:r>
          </a:p>
        </p:txBody>
      </p:sp>
      <p:sp>
        <p:nvSpPr>
          <p:cNvPr id="3" name="Zástupný obsah 2">
            <a:extLst>
              <a:ext uri="{FF2B5EF4-FFF2-40B4-BE49-F238E27FC236}">
                <a16:creationId xmlns:a16="http://schemas.microsoft.com/office/drawing/2014/main" id="{60463F03-8411-40CB-AFCC-AAC4B0E94368}"/>
              </a:ext>
            </a:extLst>
          </p:cNvPr>
          <p:cNvSpPr>
            <a:spLocks noGrp="1"/>
          </p:cNvSpPr>
          <p:nvPr>
            <p:ph idx="1"/>
          </p:nvPr>
        </p:nvSpPr>
        <p:spPr/>
        <p:txBody>
          <a:bodyPr/>
          <a:lstStyle/>
          <a:p>
            <a:pPr marL="0" indent="0">
              <a:buNone/>
            </a:pPr>
            <a:r>
              <a:rPr lang="cs-CZ" dirty="0"/>
              <a:t>9. 12. 1942: „</a:t>
            </a:r>
            <a:r>
              <a:rPr lang="cs-CZ" i="1" dirty="0"/>
              <a:t>Politicky se nezměnilo nic. Jako obvykle vše je dobré, brzy pojedeme domů. Vždy totéž, a to je tak málo. Sem a tam slyšíme podrobnosti. Buď jsou výtečné, a pak nejsou pravdivé, nebo jsou z novin, jsou bezvýznamné a ani známka nějakého zvratu.</a:t>
            </a:r>
            <a:r>
              <a:rPr lang="cs-CZ" dirty="0"/>
              <a:t>“</a:t>
            </a:r>
          </a:p>
          <a:p>
            <a:pPr marL="0" indent="0">
              <a:buNone/>
            </a:pPr>
            <a:endParaRPr lang="cs-CZ" i="1" dirty="0"/>
          </a:p>
          <a:p>
            <a:pPr marL="0" indent="0">
              <a:buNone/>
            </a:pPr>
            <a:r>
              <a:rPr lang="cs-CZ" dirty="0"/>
              <a:t>22. 7. 1943: </a:t>
            </a:r>
            <a:r>
              <a:rPr lang="cs-CZ" i="1" dirty="0"/>
              <a:t>„Ty třídní rozdíly jsou hrozné, i když jsou zde v malém. Jsou zde lidé, kteří pro samé roupy ani nevědí, co mají dělat, a vedle nich je hrozná bída. My osobně jsme na tom trochu lépe než zdejší průměr. Hlad nemáme, ale přepych také ne.</a:t>
            </a:r>
            <a:r>
              <a:rPr lang="cs-CZ" dirty="0"/>
              <a:t>“</a:t>
            </a:r>
            <a:endParaRPr lang="cs-CZ" i="1" dirty="0"/>
          </a:p>
        </p:txBody>
      </p:sp>
    </p:spTree>
    <p:extLst>
      <p:ext uri="{BB962C8B-B14F-4D97-AF65-F5344CB8AC3E}">
        <p14:creationId xmlns:p14="http://schemas.microsoft.com/office/powerpoint/2010/main" val="4030661796"/>
      </p:ext>
    </p:extLst>
  </p:cSld>
  <p:clrMapOvr>
    <a:masterClrMapping/>
  </p:clrMapOvr>
  <p:transition spd="slow" advClick="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58C372-AFDB-41C4-90B3-CB115E1E82F1}"/>
              </a:ext>
            </a:extLst>
          </p:cNvPr>
          <p:cNvSpPr>
            <a:spLocks noGrp="1"/>
          </p:cNvSpPr>
          <p:nvPr>
            <p:ph type="title"/>
          </p:nvPr>
        </p:nvSpPr>
        <p:spPr/>
        <p:txBody>
          <a:bodyPr/>
          <a:lstStyle/>
          <a:p>
            <a:r>
              <a:rPr lang="cs-CZ" dirty="0"/>
              <a:t>Vztah s Karlem Košvancem</a:t>
            </a:r>
          </a:p>
        </p:txBody>
      </p:sp>
      <p:sp>
        <p:nvSpPr>
          <p:cNvPr id="3" name="Zástupný obsah 2">
            <a:extLst>
              <a:ext uri="{FF2B5EF4-FFF2-40B4-BE49-F238E27FC236}">
                <a16:creationId xmlns:a16="http://schemas.microsoft.com/office/drawing/2014/main" id="{FD441BC4-C7CC-4679-A4A3-214FC33FB88E}"/>
              </a:ext>
            </a:extLst>
          </p:cNvPr>
          <p:cNvSpPr>
            <a:spLocks noGrp="1"/>
          </p:cNvSpPr>
          <p:nvPr>
            <p:ph idx="1"/>
          </p:nvPr>
        </p:nvSpPr>
        <p:spPr/>
        <p:txBody>
          <a:bodyPr>
            <a:normAutofit lnSpcReduction="10000"/>
          </a:bodyPr>
          <a:lstStyle/>
          <a:p>
            <a:r>
              <a:rPr lang="cs-CZ" dirty="0"/>
              <a:t>bohušovický železničář, který během války i přes značné riziko pomáhal terezínským vězňům</a:t>
            </a:r>
          </a:p>
          <a:p>
            <a:r>
              <a:rPr lang="cs-CZ" dirty="0"/>
              <a:t>na podzim 1942 se Eva dostala kvůli věcem od Karla do vězení </a:t>
            </a:r>
          </a:p>
          <a:p>
            <a:r>
              <a:rPr lang="cs-CZ" dirty="0"/>
              <a:t>spojení s Karlem nebylo odhaleno, Evu po čase propustili, ale její přítel Benny byl poslán na východ</a:t>
            </a:r>
          </a:p>
          <a:p>
            <a:endParaRPr lang="cs-CZ" dirty="0"/>
          </a:p>
          <a:p>
            <a:pPr marL="0" indent="0">
              <a:buNone/>
            </a:pPr>
            <a:r>
              <a:rPr lang="cs-CZ" dirty="0"/>
              <a:t>16. 11. 1942: „</a:t>
            </a:r>
            <a:r>
              <a:rPr lang="cs-CZ" i="1" dirty="0"/>
              <a:t>Je mi, jako kdybych přišla z daleké cesty, vše je tak nezvyklé, jako kdybych nebyla pryč měsíc, ale celý rok. Byla to nekonečně dlouhá doba. Nemám již žádné jisté vystupování, jsem plachá, mám strach před lidmi, mám strach před vším. Dnem i nocí myslím na </a:t>
            </a:r>
            <a:r>
              <a:rPr lang="cs-CZ" i="1" dirty="0" err="1"/>
              <a:t>Bennyho</a:t>
            </a:r>
            <a:r>
              <a:rPr lang="cs-CZ" i="1" dirty="0"/>
              <a:t>. Jaké následky mělo jediné slovo!</a:t>
            </a:r>
            <a:r>
              <a:rPr lang="cs-CZ" dirty="0"/>
              <a:t>“</a:t>
            </a:r>
            <a:endParaRPr lang="cs-CZ" i="1" dirty="0"/>
          </a:p>
        </p:txBody>
      </p:sp>
      <p:pic>
        <p:nvPicPr>
          <p:cNvPr id="5" name="Obrázek 4">
            <a:extLst>
              <a:ext uri="{FF2B5EF4-FFF2-40B4-BE49-F238E27FC236}">
                <a16:creationId xmlns:a16="http://schemas.microsoft.com/office/drawing/2014/main" id="{CC3E156E-2A32-4199-82A1-7C5571643FD0}"/>
              </a:ext>
            </a:extLst>
          </p:cNvPr>
          <p:cNvPicPr>
            <a:picLocks noChangeAspect="1"/>
          </p:cNvPicPr>
          <p:nvPr/>
        </p:nvPicPr>
        <p:blipFill rotWithShape="1">
          <a:blip r:embed="rId2"/>
          <a:srcRect l="30218" t="45825" r="54199" b="14198"/>
          <a:stretch/>
        </p:blipFill>
        <p:spPr>
          <a:xfrm>
            <a:off x="9694425" y="1518463"/>
            <a:ext cx="2390186" cy="3449283"/>
          </a:xfrm>
          <a:prstGeom prst="rect">
            <a:avLst/>
          </a:prstGeom>
        </p:spPr>
      </p:pic>
    </p:spTree>
    <p:extLst>
      <p:ext uri="{BB962C8B-B14F-4D97-AF65-F5344CB8AC3E}">
        <p14:creationId xmlns:p14="http://schemas.microsoft.com/office/powerpoint/2010/main" val="3538708813"/>
      </p:ext>
    </p:extLst>
  </p:cSld>
  <p:clrMapOvr>
    <a:masterClrMapping/>
  </p:clrMapOvr>
  <p:transition spd="slow" advClick="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9AFB21-1E81-4C1A-9AB7-D12CEE73E6D2}"/>
              </a:ext>
            </a:extLst>
          </p:cNvPr>
          <p:cNvSpPr>
            <a:spLocks noGrp="1"/>
          </p:cNvSpPr>
          <p:nvPr>
            <p:ph type="title"/>
          </p:nvPr>
        </p:nvSpPr>
        <p:spPr/>
        <p:txBody>
          <a:bodyPr/>
          <a:lstStyle/>
          <a:p>
            <a:r>
              <a:rPr lang="cs-CZ" dirty="0"/>
              <a:t>Vztah s Karlem Košvancem</a:t>
            </a:r>
          </a:p>
        </p:txBody>
      </p:sp>
      <p:sp>
        <p:nvSpPr>
          <p:cNvPr id="3" name="Zástupný obsah 2">
            <a:extLst>
              <a:ext uri="{FF2B5EF4-FFF2-40B4-BE49-F238E27FC236}">
                <a16:creationId xmlns:a16="http://schemas.microsoft.com/office/drawing/2014/main" id="{437ACDE8-9454-4D7A-9757-4B65E85CB5EF}"/>
              </a:ext>
            </a:extLst>
          </p:cNvPr>
          <p:cNvSpPr>
            <a:spLocks noGrp="1"/>
          </p:cNvSpPr>
          <p:nvPr>
            <p:ph idx="1"/>
          </p:nvPr>
        </p:nvSpPr>
        <p:spPr/>
        <p:txBody>
          <a:bodyPr/>
          <a:lstStyle/>
          <a:p>
            <a:r>
              <a:rPr lang="cs-CZ" dirty="0"/>
              <a:t>Eva byla v kontaktu s Karlem i nadále</a:t>
            </a:r>
          </a:p>
          <a:p>
            <a:r>
              <a:rPr lang="cs-CZ" dirty="0"/>
              <a:t>v roce 1944 se intenzivněji zapojila do jeho činnosti (pašování věcí do ghetta)</a:t>
            </a:r>
          </a:p>
          <a:p>
            <a:pPr marL="0" indent="0">
              <a:buNone/>
            </a:pPr>
            <a:endParaRPr lang="cs-CZ" dirty="0"/>
          </a:p>
          <a:p>
            <a:pPr marL="0" indent="0">
              <a:buNone/>
            </a:pPr>
            <a:r>
              <a:rPr lang="cs-CZ" dirty="0"/>
              <a:t>31. 10. 1943: „</a:t>
            </a:r>
            <a:r>
              <a:rPr lang="cs-CZ" i="1" dirty="0"/>
              <a:t>Dostávám od Karla stále balíky. Nedají se vůbec srovnávat s normálními balíky. Je mi skutečně již nepříjemné, že toho tolik dostávám. Mám víc, než mohu potřebovat, a stydím se za to.</a:t>
            </a:r>
            <a:r>
              <a:rPr lang="cs-CZ" dirty="0"/>
              <a:t>“</a:t>
            </a:r>
            <a:endParaRPr lang="cs-CZ" i="1" dirty="0"/>
          </a:p>
        </p:txBody>
      </p:sp>
    </p:spTree>
    <p:extLst>
      <p:ext uri="{BB962C8B-B14F-4D97-AF65-F5344CB8AC3E}">
        <p14:creationId xmlns:p14="http://schemas.microsoft.com/office/powerpoint/2010/main" val="3378546096"/>
      </p:ext>
    </p:extLst>
  </p:cSld>
  <p:clrMapOvr>
    <a:masterClrMapping/>
  </p:clrMapOvr>
  <p:transition spd="slow" advClick="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8A5F70-6B5E-43D5-A402-88CA557F0EFB}"/>
              </a:ext>
            </a:extLst>
          </p:cNvPr>
          <p:cNvSpPr>
            <a:spLocks noGrp="1"/>
          </p:cNvSpPr>
          <p:nvPr>
            <p:ph type="title"/>
          </p:nvPr>
        </p:nvSpPr>
        <p:spPr/>
        <p:txBody>
          <a:bodyPr/>
          <a:lstStyle/>
          <a:p>
            <a:r>
              <a:rPr lang="cs-CZ" dirty="0"/>
              <a:t>Richard</a:t>
            </a:r>
          </a:p>
        </p:txBody>
      </p:sp>
      <p:sp>
        <p:nvSpPr>
          <p:cNvPr id="3" name="Zástupný obsah 2">
            <a:extLst>
              <a:ext uri="{FF2B5EF4-FFF2-40B4-BE49-F238E27FC236}">
                <a16:creationId xmlns:a16="http://schemas.microsoft.com/office/drawing/2014/main" id="{56D05FC1-28B3-485C-972F-EAB8D8FCBC63}"/>
              </a:ext>
            </a:extLst>
          </p:cNvPr>
          <p:cNvSpPr>
            <a:spLocks noGrp="1"/>
          </p:cNvSpPr>
          <p:nvPr>
            <p:ph idx="1"/>
          </p:nvPr>
        </p:nvSpPr>
        <p:spPr/>
        <p:txBody>
          <a:bodyPr/>
          <a:lstStyle/>
          <a:p>
            <a:r>
              <a:rPr lang="cs-CZ" dirty="0"/>
              <a:t>Evu trápilo, že neví, zda na ni Richard stále ještě čeká</a:t>
            </a:r>
          </a:p>
          <a:p>
            <a:pPr marL="0" indent="0">
              <a:buNone/>
            </a:pPr>
            <a:endParaRPr lang="cs-CZ" dirty="0"/>
          </a:p>
          <a:p>
            <a:pPr marL="0" indent="0">
              <a:buNone/>
            </a:pPr>
            <a:r>
              <a:rPr lang="cs-CZ" dirty="0"/>
              <a:t>15. 8. 1943: „</a:t>
            </a:r>
            <a:r>
              <a:rPr lang="cs-CZ" i="1" dirty="0"/>
              <a:t>Někdy uvažuji, zda na mě Richard vůbec ještě myslí, zda již není dávno ženat. Zda nezažiji velké zklamání. To by bylo moje největší zklamání.</a:t>
            </a:r>
            <a:r>
              <a:rPr lang="cs-CZ" dirty="0"/>
              <a:t>“</a:t>
            </a:r>
          </a:p>
          <a:p>
            <a:pPr marL="0" indent="0">
              <a:buNone/>
            </a:pPr>
            <a:endParaRPr lang="cs-CZ" i="1" dirty="0"/>
          </a:p>
          <a:p>
            <a:pPr marL="0" indent="0">
              <a:buNone/>
            </a:pPr>
            <a:r>
              <a:rPr lang="cs-CZ" dirty="0"/>
              <a:t>22. 8. 1943: „</a:t>
            </a:r>
            <a:r>
              <a:rPr lang="cs-CZ" i="1" dirty="0"/>
              <a:t>Richard by mi jistě neměl za zlé, kdybych zde s někým chodila. Zda vůbec ještě na mne myslí? Jediné slovo od něho a byla bych zcela klidná, pak už by mne nikdo nemohl ovlivnit. Čekám na tebe – jen tato tři slova a všechno bych vydržela s radostí, byla bych se vším spokojená, jen nemít tuto hroznou nejistotu, kdy člověk neví, na čem je.</a:t>
            </a:r>
            <a:r>
              <a:rPr lang="cs-CZ" dirty="0"/>
              <a:t>“</a:t>
            </a:r>
            <a:endParaRPr lang="cs-CZ" i="1" dirty="0"/>
          </a:p>
        </p:txBody>
      </p:sp>
    </p:spTree>
    <p:extLst>
      <p:ext uri="{BB962C8B-B14F-4D97-AF65-F5344CB8AC3E}">
        <p14:creationId xmlns:p14="http://schemas.microsoft.com/office/powerpoint/2010/main" val="1562786075"/>
      </p:ext>
    </p:extLst>
  </p:cSld>
  <p:clrMapOvr>
    <a:masterClrMapping/>
  </p:clrMapOvr>
  <p:transition spd="slow" advClick="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E97B8-08F9-4317-919F-F49671D61F44}"/>
              </a:ext>
            </a:extLst>
          </p:cNvPr>
          <p:cNvSpPr>
            <a:spLocks noGrp="1"/>
          </p:cNvSpPr>
          <p:nvPr>
            <p:ph type="title"/>
          </p:nvPr>
        </p:nvSpPr>
        <p:spPr/>
        <p:txBody>
          <a:bodyPr/>
          <a:lstStyle/>
          <a:p>
            <a:r>
              <a:rPr lang="cs-CZ" dirty="0"/>
              <a:t>Konec války</a:t>
            </a:r>
          </a:p>
        </p:txBody>
      </p:sp>
      <p:sp>
        <p:nvSpPr>
          <p:cNvPr id="3" name="Zástupný obsah 2">
            <a:extLst>
              <a:ext uri="{FF2B5EF4-FFF2-40B4-BE49-F238E27FC236}">
                <a16:creationId xmlns:a16="http://schemas.microsoft.com/office/drawing/2014/main" id="{04C4F8AA-E625-4EC3-B55B-242BB090F79D}"/>
              </a:ext>
            </a:extLst>
          </p:cNvPr>
          <p:cNvSpPr>
            <a:spLocks noGrp="1"/>
          </p:cNvSpPr>
          <p:nvPr>
            <p:ph idx="1"/>
          </p:nvPr>
        </p:nvSpPr>
        <p:spPr/>
        <p:txBody>
          <a:bodyPr>
            <a:normAutofit lnSpcReduction="10000"/>
          </a:bodyPr>
          <a:lstStyle/>
          <a:p>
            <a:r>
              <a:rPr lang="cs-CZ" dirty="0"/>
              <a:t>v posledních měsících války byla Eva již apatická, otupělá, vyčerpaná</a:t>
            </a:r>
          </a:p>
          <a:p>
            <a:pPr marL="0" indent="0">
              <a:buNone/>
            </a:pPr>
            <a:endParaRPr lang="cs-CZ" dirty="0"/>
          </a:p>
          <a:p>
            <a:pPr marL="0" indent="0">
              <a:buNone/>
            </a:pPr>
            <a:r>
              <a:rPr lang="cs-CZ" dirty="0"/>
              <a:t>22. 4. 1945: „</a:t>
            </a:r>
            <a:r>
              <a:rPr lang="cs-CZ" i="1" dirty="0"/>
              <a:t>Odpoledne přišel velký transport. Přibližně dva tisíce mužů a žen ze všech možných koncentračních táborů, v hrozném stavu, napůl mrtví hladem, žízní, příšerní na pohled. (…) Vyhublí až na kost, všichni s horečkou, pruhovanými uniformami, ostříhanými vlasy.</a:t>
            </a:r>
            <a:r>
              <a:rPr lang="cs-CZ" dirty="0"/>
              <a:t>“</a:t>
            </a:r>
          </a:p>
          <a:p>
            <a:pPr marL="0" indent="0">
              <a:buNone/>
            </a:pPr>
            <a:endParaRPr lang="cs-CZ" i="1" dirty="0"/>
          </a:p>
          <a:p>
            <a:pPr marL="0" indent="0">
              <a:buNone/>
            </a:pPr>
            <a:r>
              <a:rPr lang="cs-CZ" dirty="0"/>
              <a:t>5. 5. 1945: „</a:t>
            </a:r>
            <a:r>
              <a:rPr lang="cs-CZ" i="1" dirty="0" err="1"/>
              <a:t>Schluss</a:t>
            </a:r>
            <a:r>
              <a:rPr lang="cs-CZ" i="1" dirty="0"/>
              <a:t>! KONEC!</a:t>
            </a:r>
            <a:r>
              <a:rPr lang="cs-CZ" dirty="0"/>
              <a:t>“</a:t>
            </a:r>
          </a:p>
          <a:p>
            <a:pPr marL="0" indent="0">
              <a:buNone/>
            </a:pPr>
            <a:endParaRPr lang="cs-CZ" i="1" dirty="0"/>
          </a:p>
          <a:p>
            <a:r>
              <a:rPr lang="cs-CZ" dirty="0"/>
              <a:t>Eva v Terezíně ještě několik týdnů zůstala (kvůli tyfu)</a:t>
            </a:r>
          </a:p>
        </p:txBody>
      </p:sp>
    </p:spTree>
    <p:extLst>
      <p:ext uri="{BB962C8B-B14F-4D97-AF65-F5344CB8AC3E}">
        <p14:creationId xmlns:p14="http://schemas.microsoft.com/office/powerpoint/2010/main" val="2774334617"/>
      </p:ext>
    </p:extLst>
  </p:cSld>
  <p:clrMapOvr>
    <a:masterClrMapping/>
  </p:clrMapOvr>
  <p:transition spd="slow" advClick="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8D716-F5EF-4275-AACB-C9B44204DF36}"/>
              </a:ext>
            </a:extLst>
          </p:cNvPr>
          <p:cNvSpPr>
            <a:spLocks noGrp="1"/>
          </p:cNvSpPr>
          <p:nvPr>
            <p:ph type="title"/>
          </p:nvPr>
        </p:nvSpPr>
        <p:spPr/>
        <p:txBody>
          <a:bodyPr/>
          <a:lstStyle/>
          <a:p>
            <a:r>
              <a:rPr lang="cs-CZ" dirty="0"/>
              <a:t>Po válce</a:t>
            </a:r>
          </a:p>
        </p:txBody>
      </p:sp>
      <p:sp>
        <p:nvSpPr>
          <p:cNvPr id="3" name="Zástupný obsah 2">
            <a:extLst>
              <a:ext uri="{FF2B5EF4-FFF2-40B4-BE49-F238E27FC236}">
                <a16:creationId xmlns:a16="http://schemas.microsoft.com/office/drawing/2014/main" id="{422273FB-1393-44A0-ABD1-4A2F8524F062}"/>
              </a:ext>
            </a:extLst>
          </p:cNvPr>
          <p:cNvSpPr>
            <a:spLocks noGrp="1"/>
          </p:cNvSpPr>
          <p:nvPr>
            <p:ph idx="1"/>
          </p:nvPr>
        </p:nvSpPr>
        <p:spPr/>
        <p:txBody>
          <a:bodyPr/>
          <a:lstStyle/>
          <a:p>
            <a:r>
              <a:rPr lang="cs-CZ" dirty="0"/>
              <a:t>v červnu návrat do Prahy</a:t>
            </a:r>
          </a:p>
          <a:p>
            <a:r>
              <a:rPr lang="cs-CZ" dirty="0"/>
              <a:t>zjištění, že nikdo z její rodiny nepřežil, výčitky (proč právě ona přežila?)</a:t>
            </a:r>
          </a:p>
          <a:p>
            <a:r>
              <a:rPr lang="cs-CZ" dirty="0"/>
              <a:t>znovushledání s Richardem, v září 1945 svatba</a:t>
            </a:r>
          </a:p>
          <a:p>
            <a:r>
              <a:rPr lang="cs-CZ" dirty="0"/>
              <a:t>Richard zemřel v roce 1993, Eva o 20 let později, v roce 2013</a:t>
            </a:r>
          </a:p>
          <a:p>
            <a:endParaRPr lang="cs-CZ" dirty="0"/>
          </a:p>
        </p:txBody>
      </p:sp>
      <p:pic>
        <p:nvPicPr>
          <p:cNvPr id="5" name="Obrázek 4">
            <a:extLst>
              <a:ext uri="{FF2B5EF4-FFF2-40B4-BE49-F238E27FC236}">
                <a16:creationId xmlns:a16="http://schemas.microsoft.com/office/drawing/2014/main" id="{5E22FF5F-98CF-42C6-89EA-AFB5EFB9443E}"/>
              </a:ext>
            </a:extLst>
          </p:cNvPr>
          <p:cNvPicPr>
            <a:picLocks noChangeAspect="1"/>
          </p:cNvPicPr>
          <p:nvPr/>
        </p:nvPicPr>
        <p:blipFill rotWithShape="1">
          <a:blip r:embed="rId2"/>
          <a:srcRect l="69102" t="5566" r="15315" b="51586"/>
          <a:stretch/>
        </p:blipFill>
        <p:spPr>
          <a:xfrm>
            <a:off x="9507298" y="1327150"/>
            <a:ext cx="2494636" cy="3858525"/>
          </a:xfrm>
          <a:prstGeom prst="rect">
            <a:avLst/>
          </a:prstGeom>
        </p:spPr>
      </p:pic>
      <p:pic>
        <p:nvPicPr>
          <p:cNvPr id="7" name="Obrázek 6">
            <a:extLst>
              <a:ext uri="{FF2B5EF4-FFF2-40B4-BE49-F238E27FC236}">
                <a16:creationId xmlns:a16="http://schemas.microsoft.com/office/drawing/2014/main" id="{7028E622-3A28-46FD-AB34-EBF987A19BC9}"/>
              </a:ext>
            </a:extLst>
          </p:cNvPr>
          <p:cNvPicPr>
            <a:picLocks noChangeAspect="1"/>
          </p:cNvPicPr>
          <p:nvPr/>
        </p:nvPicPr>
        <p:blipFill rotWithShape="1">
          <a:blip r:embed="rId2"/>
          <a:srcRect l="54028" t="50000" r="15243" b="10680"/>
          <a:stretch/>
        </p:blipFill>
        <p:spPr>
          <a:xfrm>
            <a:off x="1248611" y="4423930"/>
            <a:ext cx="3138971" cy="2259389"/>
          </a:xfrm>
          <a:prstGeom prst="rect">
            <a:avLst/>
          </a:prstGeom>
        </p:spPr>
      </p:pic>
      <p:pic>
        <p:nvPicPr>
          <p:cNvPr id="11" name="Obrázek 10">
            <a:extLst>
              <a:ext uri="{FF2B5EF4-FFF2-40B4-BE49-F238E27FC236}">
                <a16:creationId xmlns:a16="http://schemas.microsoft.com/office/drawing/2014/main" id="{DED06E72-1B37-41E4-BE01-F518A3AD8917}"/>
              </a:ext>
            </a:extLst>
          </p:cNvPr>
          <p:cNvPicPr>
            <a:picLocks noChangeAspect="1"/>
          </p:cNvPicPr>
          <p:nvPr/>
        </p:nvPicPr>
        <p:blipFill>
          <a:blip r:embed="rId3"/>
          <a:stretch>
            <a:fillRect/>
          </a:stretch>
        </p:blipFill>
        <p:spPr>
          <a:xfrm>
            <a:off x="4602194" y="4407738"/>
            <a:ext cx="4690492" cy="2259389"/>
          </a:xfrm>
          <a:prstGeom prst="rect">
            <a:avLst/>
          </a:prstGeom>
        </p:spPr>
      </p:pic>
    </p:spTree>
    <p:extLst>
      <p:ext uri="{BB962C8B-B14F-4D97-AF65-F5344CB8AC3E}">
        <p14:creationId xmlns:p14="http://schemas.microsoft.com/office/powerpoint/2010/main" val="1317447909"/>
      </p:ext>
    </p:extLst>
  </p:cSld>
  <p:clrMapOvr>
    <a:masterClrMapping/>
  </p:clrMapOvr>
  <p:transition spd="slow" advClick="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B573C-62B2-4B2C-B0BE-FFB8203C6934}"/>
              </a:ext>
            </a:extLst>
          </p:cNvPr>
          <p:cNvSpPr>
            <a:spLocks noGrp="1"/>
          </p:cNvSpPr>
          <p:nvPr>
            <p:ph type="title"/>
          </p:nvPr>
        </p:nvSpPr>
        <p:spPr>
          <a:xfrm>
            <a:off x="1154954" y="973668"/>
            <a:ext cx="8761413" cy="706964"/>
          </a:xfrm>
        </p:spPr>
        <p:txBody>
          <a:bodyPr rtlCol="0">
            <a:normAutofit fontScale="90000"/>
          </a:bodyPr>
          <a:lstStyle/>
          <a:p>
            <a:r>
              <a:rPr lang="cs-CZ" dirty="0">
                <a:solidFill>
                  <a:srgbClr val="EBEBEB"/>
                </a:solidFill>
              </a:rPr>
              <a:t>Eva </a:t>
            </a:r>
            <a:r>
              <a:rPr lang="cs-CZ" dirty="0" err="1">
                <a:solidFill>
                  <a:srgbClr val="EBEBEB"/>
                </a:solidFill>
              </a:rPr>
              <a:t>Mändlová</a:t>
            </a:r>
            <a:r>
              <a:rPr lang="cs-CZ" dirty="0">
                <a:solidFill>
                  <a:srgbClr val="EBEBEB"/>
                </a:solidFill>
              </a:rPr>
              <a:t>, provdaná Roubíčková (1921 – 2013)</a:t>
            </a:r>
          </a:p>
        </p:txBody>
      </p:sp>
      <p:sp>
        <p:nvSpPr>
          <p:cNvPr id="4" name="Zástupný obsah 3">
            <a:extLst>
              <a:ext uri="{FF2B5EF4-FFF2-40B4-BE49-F238E27FC236}">
                <a16:creationId xmlns:a16="http://schemas.microsoft.com/office/drawing/2014/main" id="{11F77C44-ED36-4E8D-878E-051C7D05C463}"/>
              </a:ext>
            </a:extLst>
          </p:cNvPr>
          <p:cNvSpPr>
            <a:spLocks noGrp="1"/>
          </p:cNvSpPr>
          <p:nvPr>
            <p:ph idx="1"/>
          </p:nvPr>
        </p:nvSpPr>
        <p:spPr>
          <a:xfrm>
            <a:off x="1154954" y="2603500"/>
            <a:ext cx="8825659" cy="3388927"/>
          </a:xfrm>
        </p:spPr>
        <p:txBody>
          <a:bodyPr/>
          <a:lstStyle/>
          <a:p>
            <a:r>
              <a:rPr lang="cs-CZ" dirty="0"/>
              <a:t>pocházela z německé židovské rodiny, vyrůstala v Žatci</a:t>
            </a:r>
          </a:p>
          <a:p>
            <a:r>
              <a:rPr lang="cs-CZ" dirty="0"/>
              <a:t>v září 1938 se s rodinou odstěhovala do Prahy</a:t>
            </a:r>
          </a:p>
          <a:p>
            <a:pPr marL="0" indent="0">
              <a:buNone/>
            </a:pPr>
            <a:r>
              <a:rPr lang="cs-CZ" dirty="0"/>
              <a:t>„</a:t>
            </a:r>
            <a:r>
              <a:rPr lang="cs-CZ" i="1" dirty="0"/>
              <a:t>Dřívější přátelé – spolužáci a učitelé – se začali k Židům chovat jako k podřadným lidem. Lidé se s námi přestali bavit. (…) Každé ráno jsem plakala při pomyšlení, že musím vstát a jít do školy, a večer jsem plakala kvůli všemu, co jsem musela během dne ve škole prožít.</a:t>
            </a:r>
            <a:r>
              <a:rPr lang="cs-CZ" dirty="0"/>
              <a:t>“ </a:t>
            </a:r>
          </a:p>
        </p:txBody>
      </p:sp>
      <p:pic>
        <p:nvPicPr>
          <p:cNvPr id="6" name="Obrázek 5">
            <a:extLst>
              <a:ext uri="{FF2B5EF4-FFF2-40B4-BE49-F238E27FC236}">
                <a16:creationId xmlns:a16="http://schemas.microsoft.com/office/drawing/2014/main" id="{9B8D1949-11E2-4763-83C3-65CA4DD73936}"/>
              </a:ext>
            </a:extLst>
          </p:cNvPr>
          <p:cNvPicPr>
            <a:picLocks noChangeAspect="1"/>
          </p:cNvPicPr>
          <p:nvPr/>
        </p:nvPicPr>
        <p:blipFill rotWithShape="1">
          <a:blip r:embed="rId3"/>
          <a:srcRect l="15801" t="6732" r="53471" b="54822"/>
          <a:stretch/>
        </p:blipFill>
        <p:spPr>
          <a:xfrm>
            <a:off x="9010232" y="1262890"/>
            <a:ext cx="3077771" cy="2166110"/>
          </a:xfrm>
          <a:prstGeom prst="rect">
            <a:avLst/>
          </a:prstGeom>
        </p:spPr>
      </p:pic>
      <p:pic>
        <p:nvPicPr>
          <p:cNvPr id="8" name="Obrázek 7">
            <a:extLst>
              <a:ext uri="{FF2B5EF4-FFF2-40B4-BE49-F238E27FC236}">
                <a16:creationId xmlns:a16="http://schemas.microsoft.com/office/drawing/2014/main" id="{F96DB871-3717-4D16-92CD-0C942322AD77}"/>
              </a:ext>
            </a:extLst>
          </p:cNvPr>
          <p:cNvPicPr>
            <a:picLocks noChangeAspect="1"/>
          </p:cNvPicPr>
          <p:nvPr/>
        </p:nvPicPr>
        <p:blipFill rotWithShape="1">
          <a:blip r:embed="rId3"/>
          <a:srcRect l="30656" t="45307" r="49999" b="14198"/>
          <a:stretch/>
        </p:blipFill>
        <p:spPr>
          <a:xfrm>
            <a:off x="9783193" y="3817398"/>
            <a:ext cx="2136170" cy="2515353"/>
          </a:xfrm>
          <a:prstGeom prst="rect">
            <a:avLst/>
          </a:prstGeom>
        </p:spPr>
      </p:pic>
      <p:pic>
        <p:nvPicPr>
          <p:cNvPr id="10" name="Obrázek 9">
            <a:extLst>
              <a:ext uri="{FF2B5EF4-FFF2-40B4-BE49-F238E27FC236}">
                <a16:creationId xmlns:a16="http://schemas.microsoft.com/office/drawing/2014/main" id="{3901BA84-AC80-4DE4-A911-D09F99F5E98A}"/>
              </a:ext>
            </a:extLst>
          </p:cNvPr>
          <p:cNvPicPr>
            <a:picLocks noChangeAspect="1"/>
          </p:cNvPicPr>
          <p:nvPr/>
        </p:nvPicPr>
        <p:blipFill rotWithShape="1">
          <a:blip r:embed="rId3"/>
          <a:srcRect l="54102" t="52686" r="15825" b="10636"/>
          <a:stretch/>
        </p:blipFill>
        <p:spPr>
          <a:xfrm>
            <a:off x="6276514" y="4425371"/>
            <a:ext cx="3410116" cy="2339478"/>
          </a:xfrm>
          <a:prstGeom prst="rect">
            <a:avLst/>
          </a:prstGeom>
        </p:spPr>
      </p:pic>
    </p:spTree>
    <p:extLst>
      <p:ext uri="{BB962C8B-B14F-4D97-AF65-F5344CB8AC3E}">
        <p14:creationId xmlns:p14="http://schemas.microsoft.com/office/powerpoint/2010/main" val="2209810013"/>
      </p:ext>
    </p:extLst>
  </p:cSld>
  <p:clrMapOvr>
    <a:masterClrMapping/>
  </p:clrMapOvr>
  <p:transition spd="slow" advClick="0">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29537A-1685-4CC9-AD14-73A2CA21A0EB}"/>
              </a:ext>
            </a:extLst>
          </p:cNvPr>
          <p:cNvSpPr>
            <a:spLocks noGrp="1"/>
          </p:cNvSpPr>
          <p:nvPr>
            <p:ph type="title"/>
          </p:nvPr>
        </p:nvSpPr>
        <p:spPr/>
        <p:txBody>
          <a:bodyPr/>
          <a:lstStyle/>
          <a:p>
            <a:r>
              <a:rPr lang="cs-CZ" dirty="0"/>
              <a:t>Terezínský deník</a:t>
            </a:r>
          </a:p>
        </p:txBody>
      </p:sp>
      <p:sp>
        <p:nvSpPr>
          <p:cNvPr id="3" name="Zástupný obsah 2">
            <a:extLst>
              <a:ext uri="{FF2B5EF4-FFF2-40B4-BE49-F238E27FC236}">
                <a16:creationId xmlns:a16="http://schemas.microsoft.com/office/drawing/2014/main" id="{190C9B19-6FC7-405F-9DB7-C6181D3DA160}"/>
              </a:ext>
            </a:extLst>
          </p:cNvPr>
          <p:cNvSpPr>
            <a:spLocks noGrp="1"/>
          </p:cNvSpPr>
          <p:nvPr>
            <p:ph idx="1"/>
          </p:nvPr>
        </p:nvSpPr>
        <p:spPr/>
        <p:txBody>
          <a:bodyPr/>
          <a:lstStyle/>
          <a:p>
            <a:r>
              <a:rPr lang="cs-CZ" dirty="0"/>
              <a:t>v 60. letech deník objevily děti manželů Roubíčkových</a:t>
            </a:r>
          </a:p>
          <a:p>
            <a:r>
              <a:rPr lang="cs-CZ" dirty="0"/>
              <a:t>Eva a Richard zápisky psané těsnopisnou němčinou přeložili do češtiny</a:t>
            </a:r>
          </a:p>
          <a:p>
            <a:r>
              <a:rPr lang="cs-CZ" dirty="0"/>
              <a:t>Eva s vydáním váhala (osobní zápisky nejen o sobě, ale i o dalších lidech)</a:t>
            </a:r>
          </a:p>
          <a:p>
            <a:r>
              <a:rPr lang="cs-CZ" dirty="0"/>
              <a:t>1998 vydání v USA, 2007 v Německu, u nás až 2009</a:t>
            </a:r>
          </a:p>
          <a:p>
            <a:pPr marL="0" indent="0">
              <a:buNone/>
            </a:pPr>
            <a:endParaRPr lang="cs-CZ" dirty="0"/>
          </a:p>
        </p:txBody>
      </p:sp>
      <p:pic>
        <p:nvPicPr>
          <p:cNvPr id="5" name="Obrázek 4">
            <a:extLst>
              <a:ext uri="{FF2B5EF4-FFF2-40B4-BE49-F238E27FC236}">
                <a16:creationId xmlns:a16="http://schemas.microsoft.com/office/drawing/2014/main" id="{5BCF0188-CF27-4CF2-B87F-4C9AA3E4A8AA}"/>
              </a:ext>
            </a:extLst>
          </p:cNvPr>
          <p:cNvPicPr>
            <a:picLocks noChangeAspect="1"/>
          </p:cNvPicPr>
          <p:nvPr/>
        </p:nvPicPr>
        <p:blipFill>
          <a:blip r:embed="rId2"/>
          <a:stretch>
            <a:fillRect/>
          </a:stretch>
        </p:blipFill>
        <p:spPr>
          <a:xfrm>
            <a:off x="9916367" y="1352158"/>
            <a:ext cx="1986283" cy="4996939"/>
          </a:xfrm>
          <a:prstGeom prst="rect">
            <a:avLst/>
          </a:prstGeom>
        </p:spPr>
      </p:pic>
      <p:pic>
        <p:nvPicPr>
          <p:cNvPr id="7" name="Obrázek 6">
            <a:extLst>
              <a:ext uri="{FF2B5EF4-FFF2-40B4-BE49-F238E27FC236}">
                <a16:creationId xmlns:a16="http://schemas.microsoft.com/office/drawing/2014/main" id="{D8E162DE-A202-4B9D-A522-C4BA1C5DE0BB}"/>
              </a:ext>
            </a:extLst>
          </p:cNvPr>
          <p:cNvPicPr>
            <a:picLocks noChangeAspect="1"/>
          </p:cNvPicPr>
          <p:nvPr/>
        </p:nvPicPr>
        <p:blipFill>
          <a:blip r:embed="rId3"/>
          <a:stretch>
            <a:fillRect/>
          </a:stretch>
        </p:blipFill>
        <p:spPr>
          <a:xfrm>
            <a:off x="2557701" y="4276054"/>
            <a:ext cx="1571263" cy="2432296"/>
          </a:xfrm>
          <a:prstGeom prst="rect">
            <a:avLst/>
          </a:prstGeom>
        </p:spPr>
      </p:pic>
      <p:pic>
        <p:nvPicPr>
          <p:cNvPr id="9" name="Obrázek 8">
            <a:extLst>
              <a:ext uri="{FF2B5EF4-FFF2-40B4-BE49-F238E27FC236}">
                <a16:creationId xmlns:a16="http://schemas.microsoft.com/office/drawing/2014/main" id="{06A443EE-8D7A-4FED-AD7A-A404A33C9F9E}"/>
              </a:ext>
            </a:extLst>
          </p:cNvPr>
          <p:cNvPicPr>
            <a:picLocks noChangeAspect="1"/>
          </p:cNvPicPr>
          <p:nvPr/>
        </p:nvPicPr>
        <p:blipFill>
          <a:blip r:embed="rId4"/>
          <a:stretch>
            <a:fillRect/>
          </a:stretch>
        </p:blipFill>
        <p:spPr>
          <a:xfrm>
            <a:off x="4768282" y="4276054"/>
            <a:ext cx="1628030" cy="2432296"/>
          </a:xfrm>
          <a:prstGeom prst="rect">
            <a:avLst/>
          </a:prstGeom>
        </p:spPr>
      </p:pic>
      <p:pic>
        <p:nvPicPr>
          <p:cNvPr id="13" name="Obrázek 12">
            <a:extLst>
              <a:ext uri="{FF2B5EF4-FFF2-40B4-BE49-F238E27FC236}">
                <a16:creationId xmlns:a16="http://schemas.microsoft.com/office/drawing/2014/main" id="{49995A32-F48A-4437-96C9-CC6D7362CB3F}"/>
              </a:ext>
            </a:extLst>
          </p:cNvPr>
          <p:cNvPicPr>
            <a:picLocks noChangeAspect="1"/>
          </p:cNvPicPr>
          <p:nvPr/>
        </p:nvPicPr>
        <p:blipFill>
          <a:blip r:embed="rId5"/>
          <a:stretch>
            <a:fillRect/>
          </a:stretch>
        </p:blipFill>
        <p:spPr>
          <a:xfrm>
            <a:off x="7401202" y="3831835"/>
            <a:ext cx="2133415" cy="2876515"/>
          </a:xfrm>
          <a:prstGeom prst="rect">
            <a:avLst/>
          </a:prstGeom>
        </p:spPr>
      </p:pic>
    </p:spTree>
    <p:extLst>
      <p:ext uri="{BB962C8B-B14F-4D97-AF65-F5344CB8AC3E}">
        <p14:creationId xmlns:p14="http://schemas.microsoft.com/office/powerpoint/2010/main" val="683215694"/>
      </p:ext>
    </p:extLst>
  </p:cSld>
  <p:clrMapOvr>
    <a:masterClrMapping/>
  </p:clrMapOvr>
  <p:transition spd="slow" advClick="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28B2AD-C458-4A03-988E-5D7737942E39}"/>
              </a:ext>
            </a:extLst>
          </p:cNvPr>
          <p:cNvSpPr>
            <a:spLocks noGrp="1"/>
          </p:cNvSpPr>
          <p:nvPr>
            <p:ph type="title"/>
          </p:nvPr>
        </p:nvSpPr>
        <p:spPr/>
        <p:txBody>
          <a:bodyPr/>
          <a:lstStyle/>
          <a:p>
            <a:r>
              <a:rPr lang="cs-CZ" dirty="0"/>
              <a:t>Před povoláním do Terezína</a:t>
            </a:r>
          </a:p>
        </p:txBody>
      </p:sp>
      <p:sp>
        <p:nvSpPr>
          <p:cNvPr id="3" name="Zástupný obsah 2">
            <a:extLst>
              <a:ext uri="{FF2B5EF4-FFF2-40B4-BE49-F238E27FC236}">
                <a16:creationId xmlns:a16="http://schemas.microsoft.com/office/drawing/2014/main" id="{C125991F-F151-43D6-849E-D1A933BD2114}"/>
              </a:ext>
            </a:extLst>
          </p:cNvPr>
          <p:cNvSpPr>
            <a:spLocks noGrp="1"/>
          </p:cNvSpPr>
          <p:nvPr>
            <p:ph idx="1"/>
          </p:nvPr>
        </p:nvSpPr>
        <p:spPr/>
        <p:txBody>
          <a:bodyPr/>
          <a:lstStyle/>
          <a:p>
            <a:r>
              <a:rPr lang="cs-CZ" dirty="0"/>
              <a:t>v Praze zasnoubení s Richardem Roubíčkem</a:t>
            </a:r>
          </a:p>
          <a:p>
            <a:r>
              <a:rPr lang="cs-CZ" dirty="0"/>
              <a:t>Richard dostal vízum a odjel do Anglie, pokoušel se zajistit víza i pro Evu a další členy své rodiny</a:t>
            </a:r>
          </a:p>
          <a:p>
            <a:r>
              <a:rPr lang="cs-CZ" dirty="0"/>
              <a:t>odjezd byl naplánován na 1. 9. 1939, ale vypukla válka</a:t>
            </a:r>
          </a:p>
          <a:p>
            <a:r>
              <a:rPr lang="cs-CZ" dirty="0"/>
              <a:t>na podzim 1941 první transporty </a:t>
            </a:r>
          </a:p>
        </p:txBody>
      </p:sp>
      <p:pic>
        <p:nvPicPr>
          <p:cNvPr id="5" name="Obrázek 4">
            <a:extLst>
              <a:ext uri="{FF2B5EF4-FFF2-40B4-BE49-F238E27FC236}">
                <a16:creationId xmlns:a16="http://schemas.microsoft.com/office/drawing/2014/main" id="{1629D11F-3EBF-41E5-9403-BBAA9E73B600}"/>
              </a:ext>
            </a:extLst>
          </p:cNvPr>
          <p:cNvPicPr>
            <a:picLocks noChangeAspect="1"/>
          </p:cNvPicPr>
          <p:nvPr/>
        </p:nvPicPr>
        <p:blipFill rotWithShape="1">
          <a:blip r:embed="rId2"/>
          <a:srcRect l="15582" t="5955" r="54272" b="55339"/>
          <a:stretch/>
        </p:blipFill>
        <p:spPr>
          <a:xfrm>
            <a:off x="6096000" y="4203576"/>
            <a:ext cx="3675357" cy="2654424"/>
          </a:xfrm>
          <a:prstGeom prst="rect">
            <a:avLst/>
          </a:prstGeom>
        </p:spPr>
      </p:pic>
    </p:spTree>
    <p:extLst>
      <p:ext uri="{BB962C8B-B14F-4D97-AF65-F5344CB8AC3E}">
        <p14:creationId xmlns:p14="http://schemas.microsoft.com/office/powerpoint/2010/main" val="4159120772"/>
      </p:ext>
    </p:extLst>
  </p:cSld>
  <p:clrMapOvr>
    <a:masterClrMapping/>
  </p:clrMapOvr>
  <p:transition spd="slow" advClick="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BBEAA2-785D-4218-9F10-FB6481C9CEDA}"/>
              </a:ext>
            </a:extLst>
          </p:cNvPr>
          <p:cNvSpPr>
            <a:spLocks noGrp="1"/>
          </p:cNvSpPr>
          <p:nvPr>
            <p:ph type="title"/>
          </p:nvPr>
        </p:nvSpPr>
        <p:spPr/>
        <p:txBody>
          <a:bodyPr/>
          <a:lstStyle/>
          <a:p>
            <a:r>
              <a:rPr lang="cs-CZ" dirty="0"/>
              <a:t>Odjezd do Terezína</a:t>
            </a:r>
          </a:p>
        </p:txBody>
      </p:sp>
      <p:sp>
        <p:nvSpPr>
          <p:cNvPr id="3" name="Zástupný obsah 2">
            <a:extLst>
              <a:ext uri="{FF2B5EF4-FFF2-40B4-BE49-F238E27FC236}">
                <a16:creationId xmlns:a16="http://schemas.microsoft.com/office/drawing/2014/main" id="{F23C567D-035D-4AE0-8994-DFBD63211BA5}"/>
              </a:ext>
            </a:extLst>
          </p:cNvPr>
          <p:cNvSpPr>
            <a:spLocks noGrp="1"/>
          </p:cNvSpPr>
          <p:nvPr>
            <p:ph idx="1"/>
          </p:nvPr>
        </p:nvSpPr>
        <p:spPr/>
        <p:txBody>
          <a:bodyPr/>
          <a:lstStyle/>
          <a:p>
            <a:r>
              <a:rPr lang="cs-CZ" dirty="0"/>
              <a:t>deník začíná 10. 12. 1941 (Eva s matkou se dozvěděly, že jsou v dalším transportu)</a:t>
            </a:r>
          </a:p>
          <a:p>
            <a:pPr marL="0" indent="0">
              <a:buNone/>
            </a:pPr>
            <a:endParaRPr lang="cs-CZ" dirty="0"/>
          </a:p>
          <a:p>
            <a:pPr marL="0" indent="0">
              <a:buNone/>
            </a:pPr>
            <a:r>
              <a:rPr lang="cs-CZ" dirty="0"/>
              <a:t>12. 12. 1941: „</a:t>
            </a:r>
            <a:r>
              <a:rPr lang="cs-CZ" i="1" dirty="0"/>
              <a:t>Dostala jsem číslo: N 69. Nálada ani ne tak hrozná a zoufalá, jak jsem si představovala. Jsme na tom všichni stejně.</a:t>
            </a:r>
            <a:r>
              <a:rPr lang="cs-CZ" dirty="0"/>
              <a:t>“</a:t>
            </a:r>
            <a:endParaRPr lang="cs-CZ" i="1" dirty="0"/>
          </a:p>
        </p:txBody>
      </p:sp>
    </p:spTree>
    <p:extLst>
      <p:ext uri="{BB962C8B-B14F-4D97-AF65-F5344CB8AC3E}">
        <p14:creationId xmlns:p14="http://schemas.microsoft.com/office/powerpoint/2010/main" val="3477882564"/>
      </p:ext>
    </p:extLst>
  </p:cSld>
  <p:clrMapOvr>
    <a:masterClrMapping/>
  </p:clrMapOvr>
  <p:transition spd="slow" advClick="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1E207F-3AC9-4CC9-9255-2AA0DB475A06}"/>
              </a:ext>
            </a:extLst>
          </p:cNvPr>
          <p:cNvSpPr>
            <a:spLocks noGrp="1"/>
          </p:cNvSpPr>
          <p:nvPr>
            <p:ph type="title"/>
          </p:nvPr>
        </p:nvSpPr>
        <p:spPr/>
        <p:txBody>
          <a:bodyPr/>
          <a:lstStyle/>
          <a:p>
            <a:r>
              <a:rPr lang="cs-CZ" dirty="0"/>
              <a:t>Život v Terezíně</a:t>
            </a:r>
          </a:p>
        </p:txBody>
      </p:sp>
      <p:sp>
        <p:nvSpPr>
          <p:cNvPr id="3" name="Zástupný obsah 2">
            <a:extLst>
              <a:ext uri="{FF2B5EF4-FFF2-40B4-BE49-F238E27FC236}">
                <a16:creationId xmlns:a16="http://schemas.microsoft.com/office/drawing/2014/main" id="{66B98477-98DD-4A82-9AB0-1AEED3348E88}"/>
              </a:ext>
            </a:extLst>
          </p:cNvPr>
          <p:cNvSpPr>
            <a:spLocks noGrp="1"/>
          </p:cNvSpPr>
          <p:nvPr>
            <p:ph idx="1"/>
          </p:nvPr>
        </p:nvSpPr>
        <p:spPr>
          <a:xfrm>
            <a:off x="1154954" y="2603499"/>
            <a:ext cx="8825659" cy="3921587"/>
          </a:xfrm>
        </p:spPr>
        <p:txBody>
          <a:bodyPr>
            <a:normAutofit/>
          </a:bodyPr>
          <a:lstStyle/>
          <a:p>
            <a:r>
              <a:rPr lang="cs-CZ" dirty="0" err="1"/>
              <a:t>Mändlovi</a:t>
            </a:r>
            <a:r>
              <a:rPr lang="cs-CZ" dirty="0"/>
              <a:t> do Terezína přijeli 17. 12. 1941</a:t>
            </a:r>
          </a:p>
          <a:p>
            <a:r>
              <a:rPr lang="cs-CZ" dirty="0"/>
              <a:t>nejprve pocit relativního klidu, poté opět strach z transportů</a:t>
            </a:r>
          </a:p>
          <a:p>
            <a:pPr marL="0" indent="0">
              <a:buNone/>
            </a:pPr>
            <a:endParaRPr lang="cs-CZ" dirty="0"/>
          </a:p>
          <a:p>
            <a:pPr marL="0" indent="0">
              <a:buNone/>
            </a:pPr>
            <a:r>
              <a:rPr lang="cs-CZ" dirty="0"/>
              <a:t>10. 12. 1942: „</a:t>
            </a:r>
            <a:r>
              <a:rPr lang="cs-CZ" i="1" dirty="0"/>
              <a:t>Přesně před rokem jsme byly zařazeny do transportu. Dlouhý rok. Nikdo by tehdy nevěřil, že za rok zde ještě budeme, a možná, že za rok zde budeme stále. Žijeme a život jde dál, jíme a spíme, bavíme se, někdy se dokonce smějeme a někdy to vypadá jako normální život. Ani nepozorujeme, jak jsme si již na vše zvykly.</a:t>
            </a:r>
            <a:r>
              <a:rPr lang="cs-CZ" dirty="0"/>
              <a:t>“</a:t>
            </a:r>
          </a:p>
          <a:p>
            <a:pPr marL="0" indent="0">
              <a:buNone/>
            </a:pPr>
            <a:endParaRPr lang="cs-CZ" i="1" dirty="0"/>
          </a:p>
          <a:p>
            <a:r>
              <a:rPr lang="cs-CZ" dirty="0"/>
              <a:t>Eva pracovala v zemědělství, otec získal v první světové válce vyznamenání, což rodinu alespoň dočasně chránilo před transporty</a:t>
            </a:r>
          </a:p>
        </p:txBody>
      </p:sp>
    </p:spTree>
    <p:extLst>
      <p:ext uri="{BB962C8B-B14F-4D97-AF65-F5344CB8AC3E}">
        <p14:creationId xmlns:p14="http://schemas.microsoft.com/office/powerpoint/2010/main" val="1080575927"/>
      </p:ext>
    </p:extLst>
  </p:cSld>
  <p:clrMapOvr>
    <a:masterClrMapping/>
  </p:clrMapOvr>
  <p:transition spd="slow" advClick="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F9D805-C8B7-4E96-AC42-27DB5A173670}"/>
              </a:ext>
            </a:extLst>
          </p:cNvPr>
          <p:cNvSpPr>
            <a:spLocks noGrp="1"/>
          </p:cNvSpPr>
          <p:nvPr>
            <p:ph type="title"/>
          </p:nvPr>
        </p:nvSpPr>
        <p:spPr/>
        <p:txBody>
          <a:bodyPr/>
          <a:lstStyle/>
          <a:p>
            <a:r>
              <a:rPr lang="cs-CZ" dirty="0"/>
              <a:t>Deník</a:t>
            </a:r>
          </a:p>
        </p:txBody>
      </p:sp>
      <p:sp>
        <p:nvSpPr>
          <p:cNvPr id="3" name="Zástupný obsah 2">
            <a:extLst>
              <a:ext uri="{FF2B5EF4-FFF2-40B4-BE49-F238E27FC236}">
                <a16:creationId xmlns:a16="http://schemas.microsoft.com/office/drawing/2014/main" id="{DFCCEE6E-318D-4704-9D69-87906EA95250}"/>
              </a:ext>
            </a:extLst>
          </p:cNvPr>
          <p:cNvSpPr>
            <a:spLocks noGrp="1"/>
          </p:cNvSpPr>
          <p:nvPr>
            <p:ph idx="1"/>
          </p:nvPr>
        </p:nvSpPr>
        <p:spPr/>
        <p:txBody>
          <a:bodyPr/>
          <a:lstStyle/>
          <a:p>
            <a:r>
              <a:rPr lang="cs-CZ" dirty="0"/>
              <a:t>zachycuje život v ghettu od prosince 1941 do května 1945</a:t>
            </a:r>
          </a:p>
          <a:p>
            <a:r>
              <a:rPr lang="cs-CZ" dirty="0"/>
              <a:t>život pisatelky i ghetta jako celku, detailní pozorování, úvahy o morálce, budoucnosti …</a:t>
            </a:r>
          </a:p>
          <a:p>
            <a:r>
              <a:rPr lang="cs-CZ" dirty="0"/>
              <a:t>pohled „obyčejného“ člověka, ne jednoho z privilegovaných</a:t>
            </a:r>
          </a:p>
          <a:p>
            <a:r>
              <a:rPr lang="cs-CZ" dirty="0"/>
              <a:t>rozdílná délka zápisků i intervalů mezi nimi, přerušení na podzim 1944</a:t>
            </a:r>
          </a:p>
          <a:p>
            <a:pPr marL="0" indent="0">
              <a:buNone/>
            </a:pPr>
            <a:endParaRPr lang="cs-CZ" dirty="0"/>
          </a:p>
          <a:p>
            <a:pPr marL="0" indent="0">
              <a:buNone/>
            </a:pPr>
            <a:r>
              <a:rPr lang="cs-CZ" dirty="0"/>
              <a:t>„</a:t>
            </a:r>
            <a:r>
              <a:rPr lang="cs-CZ" i="1" dirty="0"/>
              <a:t>Nic nebylo již tak důležité, abych to chtěla zachovat v paměti pro budoucnost, nic tak osobní, abych to mohla svěřit pouze deníku. </a:t>
            </a:r>
            <a:r>
              <a:rPr lang="cs-CZ" dirty="0"/>
              <a:t>“ </a:t>
            </a:r>
          </a:p>
        </p:txBody>
      </p:sp>
      <p:pic>
        <p:nvPicPr>
          <p:cNvPr id="5" name="Obrázek 4">
            <a:extLst>
              <a:ext uri="{FF2B5EF4-FFF2-40B4-BE49-F238E27FC236}">
                <a16:creationId xmlns:a16="http://schemas.microsoft.com/office/drawing/2014/main" id="{DAD666B3-E91F-4A67-9F57-DB7BB0C3AA28}"/>
              </a:ext>
            </a:extLst>
          </p:cNvPr>
          <p:cNvPicPr>
            <a:picLocks noChangeAspect="1"/>
          </p:cNvPicPr>
          <p:nvPr/>
        </p:nvPicPr>
        <p:blipFill>
          <a:blip r:embed="rId2"/>
          <a:stretch>
            <a:fillRect/>
          </a:stretch>
        </p:blipFill>
        <p:spPr>
          <a:xfrm>
            <a:off x="9632088" y="3429000"/>
            <a:ext cx="2320400" cy="3093867"/>
          </a:xfrm>
          <a:prstGeom prst="rect">
            <a:avLst/>
          </a:prstGeom>
        </p:spPr>
      </p:pic>
    </p:spTree>
    <p:extLst>
      <p:ext uri="{BB962C8B-B14F-4D97-AF65-F5344CB8AC3E}">
        <p14:creationId xmlns:p14="http://schemas.microsoft.com/office/powerpoint/2010/main" val="1187524406"/>
      </p:ext>
    </p:extLst>
  </p:cSld>
  <p:clrMapOvr>
    <a:masterClrMapping/>
  </p:clrMapOvr>
  <p:transition spd="slow" advClick="0">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8EBCEE-914F-4520-9A4D-4E212AACC37B}"/>
              </a:ext>
            </a:extLst>
          </p:cNvPr>
          <p:cNvSpPr>
            <a:spLocks noGrp="1"/>
          </p:cNvSpPr>
          <p:nvPr>
            <p:ph type="title"/>
          </p:nvPr>
        </p:nvSpPr>
        <p:spPr/>
        <p:txBody>
          <a:bodyPr/>
          <a:lstStyle/>
          <a:p>
            <a:r>
              <a:rPr lang="cs-CZ" dirty="0"/>
              <a:t>Transporty</a:t>
            </a:r>
          </a:p>
        </p:txBody>
      </p:sp>
      <p:sp>
        <p:nvSpPr>
          <p:cNvPr id="3" name="Zástupný obsah 2">
            <a:extLst>
              <a:ext uri="{FF2B5EF4-FFF2-40B4-BE49-F238E27FC236}">
                <a16:creationId xmlns:a16="http://schemas.microsoft.com/office/drawing/2014/main" id="{3670145E-A8BC-4A2C-8D14-544D2A2CECB5}"/>
              </a:ext>
            </a:extLst>
          </p:cNvPr>
          <p:cNvSpPr>
            <a:spLocks noGrp="1"/>
          </p:cNvSpPr>
          <p:nvPr>
            <p:ph idx="1"/>
          </p:nvPr>
        </p:nvSpPr>
        <p:spPr/>
        <p:txBody>
          <a:bodyPr/>
          <a:lstStyle/>
          <a:p>
            <a:r>
              <a:rPr lang="cs-CZ" dirty="0"/>
              <a:t>před každým transportem „transportní horečka“</a:t>
            </a:r>
          </a:p>
          <a:p>
            <a:r>
              <a:rPr lang="cs-CZ" dirty="0"/>
              <a:t>nevědomost vězňů o poměrech na východě</a:t>
            </a:r>
          </a:p>
          <a:p>
            <a:pPr marL="0" indent="0">
              <a:buNone/>
            </a:pPr>
            <a:endParaRPr lang="cs-CZ" dirty="0"/>
          </a:p>
          <a:p>
            <a:pPr marL="0" indent="0">
              <a:buNone/>
            </a:pPr>
            <a:r>
              <a:rPr lang="cs-CZ" dirty="0"/>
              <a:t>10. 1. 1943: „</a:t>
            </a:r>
            <a:r>
              <a:rPr lang="cs-CZ" i="1" dirty="0"/>
              <a:t>Přirozenou reakcí na tento stav jsou další transporty do Polska, jakkoliv to zní cynicky. Ale horší než zde na půdách to v Polsku být nemůže. Víc než zmrznout lidé v Polsku také nemohou.</a:t>
            </a:r>
            <a:r>
              <a:rPr lang="cs-CZ" dirty="0"/>
              <a:t>“</a:t>
            </a:r>
            <a:endParaRPr lang="cs-CZ" i="1" dirty="0"/>
          </a:p>
        </p:txBody>
      </p:sp>
    </p:spTree>
    <p:extLst>
      <p:ext uri="{BB962C8B-B14F-4D97-AF65-F5344CB8AC3E}">
        <p14:creationId xmlns:p14="http://schemas.microsoft.com/office/powerpoint/2010/main" val="2614722502"/>
      </p:ext>
    </p:extLst>
  </p:cSld>
  <p:clrMapOvr>
    <a:masterClrMapping/>
  </p:clrMapOvr>
  <p:transition spd="slow" advClick="0">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19A55-23EF-4A15-96D9-185B04D0E090}"/>
              </a:ext>
            </a:extLst>
          </p:cNvPr>
          <p:cNvSpPr>
            <a:spLocks noGrp="1"/>
          </p:cNvSpPr>
          <p:nvPr>
            <p:ph type="title"/>
          </p:nvPr>
        </p:nvSpPr>
        <p:spPr/>
        <p:txBody>
          <a:bodyPr/>
          <a:lstStyle/>
          <a:p>
            <a:r>
              <a:rPr lang="cs-CZ" dirty="0"/>
              <a:t>Transporty</a:t>
            </a:r>
          </a:p>
        </p:txBody>
      </p:sp>
      <p:sp>
        <p:nvSpPr>
          <p:cNvPr id="3" name="Zástupný obsah 2">
            <a:extLst>
              <a:ext uri="{FF2B5EF4-FFF2-40B4-BE49-F238E27FC236}">
                <a16:creationId xmlns:a16="http://schemas.microsoft.com/office/drawing/2014/main" id="{DCEA1293-B43C-4EFB-A9FD-C19B7EDB7745}"/>
              </a:ext>
            </a:extLst>
          </p:cNvPr>
          <p:cNvSpPr>
            <a:spLocks noGrp="1"/>
          </p:cNvSpPr>
          <p:nvPr>
            <p:ph idx="1"/>
          </p:nvPr>
        </p:nvSpPr>
        <p:spPr/>
        <p:txBody>
          <a:bodyPr/>
          <a:lstStyle/>
          <a:p>
            <a:pPr marL="0" indent="0">
              <a:buNone/>
            </a:pPr>
            <a:r>
              <a:rPr lang="cs-CZ" dirty="0"/>
              <a:t>6. 9. 1943: „</a:t>
            </a:r>
            <a:r>
              <a:rPr lang="cs-CZ" i="1" dirty="0"/>
              <a:t>Opět transportní horečka. Tentokráte se nezastavuje před nikým, ať je mladý či starý, ať je zde již dlouho, či ne, rodiny jsou trhány, pět tisíc příslušníků Protektorátu musí odejít. (…) Z naší rodiny tam dosud nikdo není. Ještě si netroufám vydechnout, vše je dosud možné.</a:t>
            </a:r>
            <a:r>
              <a:rPr lang="cs-CZ" dirty="0"/>
              <a:t>“</a:t>
            </a:r>
            <a:endParaRPr lang="cs-CZ" i="1" dirty="0"/>
          </a:p>
          <a:p>
            <a:pPr marL="0" indent="0">
              <a:buNone/>
            </a:pPr>
            <a:endParaRPr lang="cs-CZ" dirty="0"/>
          </a:p>
          <a:p>
            <a:pPr marL="0" indent="0">
              <a:buNone/>
            </a:pPr>
            <a:r>
              <a:rPr lang="cs-CZ" dirty="0"/>
              <a:t>13. 9. 1943: „</a:t>
            </a:r>
            <a:r>
              <a:rPr lang="cs-CZ" i="1" dirty="0"/>
              <a:t>Transport je pryč a život jde dál. (…) Dva dny se o ničem jiném nemluvilo a pak i to přestalo. Prý to byl již poslední transport. Ale od včerejška se již zase mluví o dalším. Tentokráte pojedeme zajisté všichni. Teď si již nesmí nikdo dělat iluzi, že by se případně mohl dostat ven.</a:t>
            </a:r>
            <a:r>
              <a:rPr lang="cs-CZ" dirty="0"/>
              <a:t>“</a:t>
            </a:r>
            <a:endParaRPr lang="cs-CZ" i="1" dirty="0"/>
          </a:p>
        </p:txBody>
      </p:sp>
    </p:spTree>
    <p:extLst>
      <p:ext uri="{BB962C8B-B14F-4D97-AF65-F5344CB8AC3E}">
        <p14:creationId xmlns:p14="http://schemas.microsoft.com/office/powerpoint/2010/main" val="277293870"/>
      </p:ext>
    </p:extLst>
  </p:cSld>
  <p:clrMapOvr>
    <a:masterClrMapping/>
  </p:clrMapOvr>
  <p:transition spd="slow" advClick="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23414-39ED-446E-AEDA-2255371220E7}"/>
              </a:ext>
            </a:extLst>
          </p:cNvPr>
          <p:cNvSpPr>
            <a:spLocks noGrp="1"/>
          </p:cNvSpPr>
          <p:nvPr>
            <p:ph type="title"/>
          </p:nvPr>
        </p:nvSpPr>
        <p:spPr/>
        <p:txBody>
          <a:bodyPr/>
          <a:lstStyle/>
          <a:p>
            <a:r>
              <a:rPr lang="cs-CZ" dirty="0"/>
              <a:t>Transporty</a:t>
            </a:r>
          </a:p>
        </p:txBody>
      </p:sp>
      <p:sp>
        <p:nvSpPr>
          <p:cNvPr id="3" name="Zástupný obsah 2">
            <a:extLst>
              <a:ext uri="{FF2B5EF4-FFF2-40B4-BE49-F238E27FC236}">
                <a16:creationId xmlns:a16="http://schemas.microsoft.com/office/drawing/2014/main" id="{D06049BB-C9DD-44AA-8C08-4A91367FB163}"/>
              </a:ext>
            </a:extLst>
          </p:cNvPr>
          <p:cNvSpPr>
            <a:spLocks noGrp="1"/>
          </p:cNvSpPr>
          <p:nvPr>
            <p:ph idx="1"/>
          </p:nvPr>
        </p:nvSpPr>
        <p:spPr/>
        <p:txBody>
          <a:bodyPr/>
          <a:lstStyle/>
          <a:p>
            <a:r>
              <a:rPr lang="cs-CZ" dirty="0"/>
              <a:t>Evina rodina byla v relativním bezpečí před transporty, v průběhu let však odjela velká část jejích blízkých, přátel a známých</a:t>
            </a:r>
          </a:p>
          <a:p>
            <a:r>
              <a:rPr lang="cs-CZ" dirty="0"/>
              <a:t>Evě reálně hrozil transport v květnu 1944, podařilo se jí však dostat se ven</a:t>
            </a:r>
          </a:p>
          <a:p>
            <a:r>
              <a:rPr lang="cs-CZ" dirty="0"/>
              <a:t>na podzim 1944 velké množství transportů – v jednom odjeli i její rodiče</a:t>
            </a:r>
          </a:p>
          <a:p>
            <a:r>
              <a:rPr lang="cs-CZ" dirty="0"/>
              <a:t>Eva chtěla jít s nimi, ale nedostala svolení</a:t>
            </a:r>
          </a:p>
          <a:p>
            <a:pPr marL="0" indent="0">
              <a:buNone/>
            </a:pPr>
            <a:endParaRPr lang="cs-CZ" dirty="0"/>
          </a:p>
          <a:p>
            <a:pPr marL="0" indent="0">
              <a:buNone/>
            </a:pPr>
            <a:r>
              <a:rPr lang="cs-CZ" i="1" dirty="0"/>
              <a:t>„Tak jsem zůstala odsouzena k Terezínu a zůstala naživu.“</a:t>
            </a:r>
          </a:p>
        </p:txBody>
      </p:sp>
    </p:spTree>
    <p:extLst>
      <p:ext uri="{BB962C8B-B14F-4D97-AF65-F5344CB8AC3E}">
        <p14:creationId xmlns:p14="http://schemas.microsoft.com/office/powerpoint/2010/main" val="3627236145"/>
      </p:ext>
    </p:extLst>
  </p:cSld>
  <p:clrMapOvr>
    <a:masterClrMapping/>
  </p:clrMapOvr>
  <p:transition spd="slow" advClick="0">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asedací síň">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36804407_TF67288550.potx" id="{CE7D78B5-1420-460C-A075-ACA14C339A16}" vid="{DD614D07-C7BD-4DF0-A31B-8279B766606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E7C7E97A278634990B8A17D6E98F80B" ma:contentTypeVersion="2" ma:contentTypeDescription="Vytvoří nový dokument" ma:contentTypeScope="" ma:versionID="cee497d91ca9e56739efa0adf846559e">
  <xsd:schema xmlns:xsd="http://www.w3.org/2001/XMLSchema" xmlns:xs="http://www.w3.org/2001/XMLSchema" xmlns:p="http://schemas.microsoft.com/office/2006/metadata/properties" xmlns:ns2="22ec9b32-c22c-4d3b-b1eb-d44ec8de4498" targetNamespace="http://schemas.microsoft.com/office/2006/metadata/properties" ma:root="true" ma:fieldsID="a293440a874f7ef65a5a783886507f39" ns2:_="">
    <xsd:import namespace="22ec9b32-c22c-4d3b-b1eb-d44ec8de449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ec9b32-c22c-4d3b-b1eb-d44ec8de4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0CEB4-BFAC-4014-9B69-2CFFE0B783D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DAF4CC6-1A8D-4172-8A08-005BE7515528}"/>
</file>

<file path=customXml/itemProps3.xml><?xml version="1.0" encoding="utf-8"?>
<ds:datastoreItem xmlns:ds="http://schemas.openxmlformats.org/officeDocument/2006/customXml" ds:itemID="{5F666C14-7219-46F1-8169-9E45DA110A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Zasedací místnost – iontový efekt</Template>
  <TotalTime>117</TotalTime>
  <Words>1749</Words>
  <Application>Microsoft Office PowerPoint</Application>
  <PresentationFormat>Širokoúhlá obrazovka</PresentationFormat>
  <Paragraphs>101</Paragraphs>
  <Slides>20</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20</vt:i4>
      </vt:variant>
    </vt:vector>
  </HeadingPairs>
  <TitlesOfParts>
    <vt:vector size="25" baseType="lpstr">
      <vt:lpstr>Arial</vt:lpstr>
      <vt:lpstr>Calibri</vt:lpstr>
      <vt:lpstr>Century Gothic</vt:lpstr>
      <vt:lpstr>Wingdings 3</vt:lpstr>
      <vt:lpstr>Zasedací síň</vt:lpstr>
      <vt:lpstr>Terezínský deník  1941 – 1945 Eva Roubíčková</vt:lpstr>
      <vt:lpstr>Eva Mändlová, provdaná Roubíčková (1921 – 2013)</vt:lpstr>
      <vt:lpstr>Před povoláním do Terezína</vt:lpstr>
      <vt:lpstr>Odjezd do Terezína</vt:lpstr>
      <vt:lpstr>Život v Terezíně</vt:lpstr>
      <vt:lpstr>Deník</vt:lpstr>
      <vt:lpstr>Transporty</vt:lpstr>
      <vt:lpstr>Transporty</vt:lpstr>
      <vt:lpstr>Transporty</vt:lpstr>
      <vt:lpstr>Morálka v Terezíně</vt:lpstr>
      <vt:lpstr>Morálka v Terezíně</vt:lpstr>
      <vt:lpstr>Morálka v Terezíně</vt:lpstr>
      <vt:lpstr>Morálka v Terezíně</vt:lpstr>
      <vt:lpstr>Morálka v Terezíně</vt:lpstr>
      <vt:lpstr>Vztah s Karlem Košvancem</vt:lpstr>
      <vt:lpstr>Vztah s Karlem Košvancem</vt:lpstr>
      <vt:lpstr>Richard</vt:lpstr>
      <vt:lpstr>Konec války</vt:lpstr>
      <vt:lpstr>Po válce</vt:lpstr>
      <vt:lpstr>Terezínský deník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Terezínský deník  1941 – 1945 Eva Roubíčková</dc:title>
  <dc:creator>Zapotilová Jana</dc:creator>
  <cp:lastModifiedBy>Zapotilová Jana</cp:lastModifiedBy>
  <cp:revision>17</cp:revision>
  <dcterms:created xsi:type="dcterms:W3CDTF">2021-03-08T08:22:57Z</dcterms:created>
  <dcterms:modified xsi:type="dcterms:W3CDTF">2021-03-08T10:20:30Z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0x010100AE7C7E97A278634990B8A17D6E98F80B</vt:lpwstr>
  </property>
</Properties>
</file>